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4630400" cy="8229600"/>
  <p:notesSz cx="8229600" cy="14630400"/>
  <p:embeddedFontLst>
    <p:embeddedFont>
      <p:font typeface="Montserrat" pitchFamily="2" charset="77"/>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7"/>
    <p:restoredTop sz="94610"/>
  </p:normalViewPr>
  <p:slideViewPr>
    <p:cSldViewPr snapToGrid="0" snapToObjects="1">
      <p:cViewPr varScale="1">
        <p:scale>
          <a:sx n="98" d="100"/>
          <a:sy n="98" d="100"/>
        </p:scale>
        <p:origin x="46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7928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7314" y="561890"/>
            <a:ext cx="7842171" cy="2532817"/>
          </a:xfrm>
          <a:prstGeom prst="rect">
            <a:avLst/>
          </a:prstGeom>
          <a:noFill/>
          <a:ln/>
        </p:spPr>
        <p:txBody>
          <a:bodyPr wrap="square" lIns="0" tIns="0" rIns="0" bIns="0" rtlCol="0" anchor="t"/>
          <a:lstStyle/>
          <a:p>
            <a:pPr marL="0" indent="0">
              <a:lnSpc>
                <a:spcPts val="6600"/>
              </a:lnSpc>
              <a:buNone/>
            </a:pPr>
            <a:r>
              <a:rPr lang="en-US" sz="6000" b="1" dirty="0">
                <a:solidFill>
                  <a:srgbClr val="7068F4"/>
                </a:solidFill>
                <a:latin typeface="Barlow Bold" pitchFamily="34" charset="0"/>
                <a:ea typeface="Barlow Bold" pitchFamily="34" charset="-122"/>
                <a:cs typeface="Barlow Bold" pitchFamily="34" charset="-120"/>
              </a:rPr>
              <a:t>Exploring the Frontiers of Generative AI: Text, Vectors, and Beyond</a:t>
            </a:r>
            <a:endParaRPr lang="en-US" sz="6000" dirty="0"/>
          </a:p>
        </p:txBody>
      </p:sp>
      <p:sp>
        <p:nvSpPr>
          <p:cNvPr id="4" name="Text 1"/>
          <p:cNvSpPr/>
          <p:nvPr/>
        </p:nvSpPr>
        <p:spPr>
          <a:xfrm>
            <a:off x="6137313" y="3122593"/>
            <a:ext cx="7842171" cy="1487686"/>
          </a:xfrm>
          <a:prstGeom prst="rect">
            <a:avLst/>
          </a:prstGeom>
          <a:noFill/>
          <a:ln/>
        </p:spPr>
        <p:txBody>
          <a:bodyPr wrap="square" lIns="0" tIns="0" rIns="0" bIns="0" rtlCol="0" anchor="t"/>
          <a:lstStyle/>
          <a:p>
            <a:pPr marL="0" indent="0">
              <a:lnSpc>
                <a:spcPts val="2300"/>
              </a:lnSpc>
              <a:buNone/>
            </a:pPr>
            <a:r>
              <a:rPr lang="en-US" dirty="0">
                <a:solidFill>
                  <a:srgbClr val="272525"/>
                </a:solidFill>
                <a:latin typeface="Montserrat" pitchFamily="34" charset="0"/>
                <a:ea typeface="Montserrat" pitchFamily="34" charset="-122"/>
                <a:cs typeface="Montserrat" pitchFamily="34" charset="-120"/>
              </a:rPr>
              <a:t>Welcome to an exciting journey into the world of Generative AI, where we'll dive deep into the realms of text generation, vector databases, and hands-on applications. This comprehensive exploration is designed for data scientists, machine learning engineers, and software developers who are ready to push the boundaries of AI technology.</a:t>
            </a:r>
            <a:endParaRPr lang="en-US" dirty="0"/>
          </a:p>
        </p:txBody>
      </p:sp>
      <p:sp>
        <p:nvSpPr>
          <p:cNvPr id="5" name="Text 2"/>
          <p:cNvSpPr/>
          <p:nvPr/>
        </p:nvSpPr>
        <p:spPr>
          <a:xfrm>
            <a:off x="6137313" y="5081736"/>
            <a:ext cx="7842171" cy="1487686"/>
          </a:xfrm>
          <a:prstGeom prst="rect">
            <a:avLst/>
          </a:prstGeom>
          <a:noFill/>
          <a:ln/>
        </p:spPr>
        <p:txBody>
          <a:bodyPr wrap="square" lIns="0" tIns="0" rIns="0" bIns="0" rtlCol="0" anchor="t"/>
          <a:lstStyle/>
          <a:p>
            <a:pPr marL="0" indent="0">
              <a:lnSpc>
                <a:spcPts val="2300"/>
              </a:lnSpc>
              <a:buNone/>
            </a:pPr>
            <a:r>
              <a:rPr lang="en-US" dirty="0">
                <a:solidFill>
                  <a:srgbClr val="272525"/>
                </a:solidFill>
                <a:latin typeface="Montserrat" pitchFamily="34" charset="0"/>
                <a:ea typeface="Montserrat" pitchFamily="34" charset="-122"/>
                <a:cs typeface="Montserrat" pitchFamily="34" charset="-120"/>
              </a:rPr>
              <a:t>We'll start by unraveling the intricacies of Large Language Models, delve into the power of vector databases, and finally, get our hands dirty with advanced generative AI techniques. By the end of this presentation, you'll have a robust understanding of cutting-edge AI technologies and practical skills to implement them in your projects.</a:t>
            </a:r>
            <a:endParaRPr lang="en-US" dirty="0"/>
          </a:p>
        </p:txBody>
      </p:sp>
      <p:sp>
        <p:nvSpPr>
          <p:cNvPr id="6" name="Shape 3"/>
          <p:cNvSpPr/>
          <p:nvPr/>
        </p:nvSpPr>
        <p:spPr>
          <a:xfrm>
            <a:off x="6137315" y="7068741"/>
            <a:ext cx="297537" cy="297537"/>
          </a:xfrm>
          <a:prstGeom prst="roundRect">
            <a:avLst>
              <a:gd name="adj" fmla="val 30729239"/>
            </a:avLst>
          </a:prstGeom>
          <a:noFill/>
          <a:ln w="7620">
            <a:solidFill>
              <a:srgbClr val="FFFFFF"/>
            </a:solidFill>
            <a:prstDash val="solid"/>
          </a:ln>
        </p:spPr>
        <p:txBody>
          <a:bodyPr/>
          <a:lstStyle/>
          <a:p>
            <a:endParaRPr lang="en-US"/>
          </a:p>
        </p:txBody>
      </p:sp>
      <p:pic>
        <p:nvPicPr>
          <p:cNvPr id="7" name="Image 1" descr="preencoded.png"/>
          <p:cNvPicPr>
            <a:picLocks noChangeAspect="1"/>
          </p:cNvPicPr>
          <p:nvPr/>
        </p:nvPicPr>
        <p:blipFill>
          <a:blip r:embed="rId4"/>
          <a:stretch>
            <a:fillRect/>
          </a:stretch>
        </p:blipFill>
        <p:spPr>
          <a:xfrm>
            <a:off x="6137313" y="7225070"/>
            <a:ext cx="282297" cy="282297"/>
          </a:xfrm>
          <a:prstGeom prst="rect">
            <a:avLst/>
          </a:prstGeom>
        </p:spPr>
      </p:pic>
      <p:sp>
        <p:nvSpPr>
          <p:cNvPr id="8" name="Text 4"/>
          <p:cNvSpPr/>
          <p:nvPr/>
        </p:nvSpPr>
        <p:spPr>
          <a:xfrm>
            <a:off x="6520218" y="7203519"/>
            <a:ext cx="2149197" cy="325517"/>
          </a:xfrm>
          <a:prstGeom prst="rect">
            <a:avLst/>
          </a:prstGeom>
          <a:noFill/>
          <a:ln/>
        </p:spPr>
        <p:txBody>
          <a:bodyPr wrap="none" lIns="0" tIns="0" rIns="0" bIns="0" rtlCol="0" anchor="t"/>
          <a:lstStyle/>
          <a:p>
            <a:pPr marL="0" indent="0" algn="l">
              <a:lnSpc>
                <a:spcPts val="2550"/>
              </a:lnSpc>
              <a:buNone/>
            </a:pPr>
            <a:r>
              <a:rPr lang="en-US" sz="2400" b="1" dirty="0">
                <a:solidFill>
                  <a:srgbClr val="272525"/>
                </a:solidFill>
                <a:latin typeface="Montserrat Bold" pitchFamily="34" charset="0"/>
                <a:ea typeface="Montserrat Bold" pitchFamily="34" charset="-122"/>
                <a:cs typeface="Montserrat Bold" pitchFamily="34" charset="-120"/>
              </a:rPr>
              <a:t>by Dr. Tri Basuki Kurniawan</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88275" y="666482"/>
            <a:ext cx="7014210" cy="406003"/>
          </a:xfrm>
          <a:prstGeom prst="rect">
            <a:avLst/>
          </a:prstGeom>
          <a:noFill/>
          <a:ln/>
        </p:spPr>
        <p:txBody>
          <a:bodyPr wrap="none" lIns="0" tIns="0" rIns="0" bIns="0" rtlCol="0" anchor="t"/>
          <a:lstStyle/>
          <a:p>
            <a:pPr marL="0" indent="0">
              <a:lnSpc>
                <a:spcPts val="3150"/>
              </a:lnSpc>
              <a:buNone/>
            </a:pPr>
            <a:r>
              <a:rPr lang="en-US" sz="4000" b="1" dirty="0">
                <a:solidFill>
                  <a:srgbClr val="7068F4"/>
                </a:solidFill>
                <a:latin typeface="Barlow Bold" pitchFamily="34" charset="0"/>
                <a:ea typeface="Barlow Bold" pitchFamily="34" charset="-122"/>
                <a:cs typeface="Barlow Bold" pitchFamily="34" charset="-120"/>
              </a:rPr>
              <a:t>Data Ingestion and Chunking in Vector Databases</a:t>
            </a:r>
            <a:endParaRPr lang="en-US" sz="4000" dirty="0"/>
          </a:p>
        </p:txBody>
      </p:sp>
      <p:sp>
        <p:nvSpPr>
          <p:cNvPr id="3" name="Text 1"/>
          <p:cNvSpPr/>
          <p:nvPr/>
        </p:nvSpPr>
        <p:spPr>
          <a:xfrm>
            <a:off x="888275" y="1193308"/>
            <a:ext cx="12618720" cy="39504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Effective data ingestion and chunking are crucial for optimal performance in vector databases. The ingestion process involves converting raw data into a format suitable for vector storage, typically involving text embedding generation. Chunking, on the other hand, refers to breaking down large documents or datasets into smaller, manageable pieces that can be independently embedded and stored.</a:t>
            </a:r>
            <a:endParaRPr lang="en-US" dirty="0"/>
          </a:p>
        </p:txBody>
      </p:sp>
      <p:sp>
        <p:nvSpPr>
          <p:cNvPr id="4" name="Text 2"/>
          <p:cNvSpPr/>
          <p:nvPr/>
        </p:nvSpPr>
        <p:spPr>
          <a:xfrm>
            <a:off x="888275" y="2386369"/>
            <a:ext cx="12618720" cy="592574"/>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Proper chunking strategies can significantly impact the quality of retrieval results. For text data, this might involve splitting documents into paragraphs or semantic units rather than arbitrary character counts. Advanced techniques like sliding window approaches or semantic segmentation can further improve the coherence of chunks. During ingestion, it's also important to consider metadata storage alongside vectors, as this enables more nuanced filtering and retrieval operations later on.</a:t>
            </a:r>
            <a:endParaRPr lang="en-US" dirty="0"/>
          </a:p>
        </p:txBody>
      </p:sp>
      <p:sp>
        <p:nvSpPr>
          <p:cNvPr id="5" name="Text 3"/>
          <p:cNvSpPr/>
          <p:nvPr/>
        </p:nvSpPr>
        <p:spPr>
          <a:xfrm>
            <a:off x="1353094" y="4209690"/>
            <a:ext cx="1624251" cy="203002"/>
          </a:xfrm>
          <a:prstGeom prst="rect">
            <a:avLst/>
          </a:prstGeom>
          <a:noFill/>
          <a:ln/>
        </p:spPr>
        <p:txBody>
          <a:bodyPr wrap="none" lIns="0" tIns="0" rIns="0" bIns="0" rtlCol="0" anchor="t"/>
          <a:lstStyle/>
          <a:p>
            <a:pPr marL="0" indent="0">
              <a:lnSpc>
                <a:spcPts val="1550"/>
              </a:lnSpc>
              <a:buNone/>
            </a:pPr>
            <a:r>
              <a:rPr lang="en-US" sz="2400" b="1" dirty="0">
                <a:solidFill>
                  <a:srgbClr val="7068F4"/>
                </a:solidFill>
                <a:latin typeface="Barlow Bold" pitchFamily="34" charset="0"/>
                <a:ea typeface="Barlow Bold" pitchFamily="34" charset="-122"/>
                <a:cs typeface="Barlow Bold" pitchFamily="34" charset="-120"/>
              </a:rPr>
              <a:t>Text Preprocessing</a:t>
            </a:r>
            <a:endParaRPr lang="en-US" sz="2400" dirty="0"/>
          </a:p>
        </p:txBody>
      </p:sp>
      <p:sp>
        <p:nvSpPr>
          <p:cNvPr id="6" name="Text 4"/>
          <p:cNvSpPr/>
          <p:nvPr/>
        </p:nvSpPr>
        <p:spPr>
          <a:xfrm>
            <a:off x="1353093" y="4465537"/>
            <a:ext cx="6798129" cy="39504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Cleaning, tokenizing, and normalizing text data to ensure consistency in vector representations.</a:t>
            </a:r>
            <a:endParaRPr lang="en-US" dirty="0"/>
          </a:p>
        </p:txBody>
      </p:sp>
      <p:sp>
        <p:nvSpPr>
          <p:cNvPr id="7" name="Text 5"/>
          <p:cNvSpPr/>
          <p:nvPr/>
        </p:nvSpPr>
        <p:spPr>
          <a:xfrm>
            <a:off x="1353094" y="5310619"/>
            <a:ext cx="1624251" cy="203002"/>
          </a:xfrm>
          <a:prstGeom prst="rect">
            <a:avLst/>
          </a:prstGeom>
          <a:noFill/>
          <a:ln/>
        </p:spPr>
        <p:txBody>
          <a:bodyPr wrap="none" lIns="0" tIns="0" rIns="0" bIns="0" rtlCol="0" anchor="t"/>
          <a:lstStyle/>
          <a:p>
            <a:pPr marL="0" indent="0">
              <a:lnSpc>
                <a:spcPts val="1550"/>
              </a:lnSpc>
              <a:buNone/>
            </a:pPr>
            <a:r>
              <a:rPr lang="en-US" sz="2400" b="1" dirty="0">
                <a:solidFill>
                  <a:srgbClr val="7068F4"/>
                </a:solidFill>
                <a:latin typeface="Barlow Bold" pitchFamily="34" charset="0"/>
                <a:ea typeface="Barlow Bold" pitchFamily="34" charset="-122"/>
                <a:cs typeface="Barlow Bold" pitchFamily="34" charset="-120"/>
              </a:rPr>
              <a:t>Chunking Strategies</a:t>
            </a:r>
            <a:endParaRPr lang="en-US" sz="2400" dirty="0"/>
          </a:p>
        </p:txBody>
      </p:sp>
      <p:sp>
        <p:nvSpPr>
          <p:cNvPr id="8" name="Text 6"/>
          <p:cNvSpPr/>
          <p:nvPr/>
        </p:nvSpPr>
        <p:spPr>
          <a:xfrm>
            <a:off x="1353094" y="5571944"/>
            <a:ext cx="6798129" cy="39504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Implementing intelligent document splitting techniques to create meaningful and coherent text chunks.</a:t>
            </a:r>
            <a:endParaRPr lang="en-US" dirty="0"/>
          </a:p>
        </p:txBody>
      </p:sp>
      <p:sp>
        <p:nvSpPr>
          <p:cNvPr id="9" name="Text 7"/>
          <p:cNvSpPr/>
          <p:nvPr/>
        </p:nvSpPr>
        <p:spPr>
          <a:xfrm>
            <a:off x="1353094" y="6352001"/>
            <a:ext cx="1624251" cy="203002"/>
          </a:xfrm>
          <a:prstGeom prst="rect">
            <a:avLst/>
          </a:prstGeom>
          <a:noFill/>
          <a:ln/>
        </p:spPr>
        <p:txBody>
          <a:bodyPr wrap="none" lIns="0" tIns="0" rIns="0" bIns="0" rtlCol="0" anchor="t"/>
          <a:lstStyle/>
          <a:p>
            <a:pPr marL="0" indent="0">
              <a:lnSpc>
                <a:spcPts val="1550"/>
              </a:lnSpc>
              <a:buNone/>
            </a:pPr>
            <a:r>
              <a:rPr lang="en-US" sz="2400" b="1" dirty="0">
                <a:solidFill>
                  <a:srgbClr val="7068F4"/>
                </a:solidFill>
                <a:latin typeface="Barlow Bold" pitchFamily="34" charset="0"/>
                <a:ea typeface="Barlow Bold" pitchFamily="34" charset="-122"/>
                <a:cs typeface="Barlow Bold" pitchFamily="34" charset="-120"/>
              </a:rPr>
              <a:t>Metadata Handling</a:t>
            </a:r>
            <a:endParaRPr lang="en-US" sz="2400" dirty="0"/>
          </a:p>
        </p:txBody>
      </p:sp>
      <p:sp>
        <p:nvSpPr>
          <p:cNvPr id="10" name="Text 8"/>
          <p:cNvSpPr/>
          <p:nvPr/>
        </p:nvSpPr>
        <p:spPr>
          <a:xfrm>
            <a:off x="1353092" y="6600812"/>
            <a:ext cx="6798129" cy="39504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Storing relevant metadata alongside vectors to enable advanced filtering and contextualization.</a:t>
            </a:r>
            <a:endParaRPr lang="en-US" dirty="0"/>
          </a:p>
        </p:txBody>
      </p:sp>
      <p:pic>
        <p:nvPicPr>
          <p:cNvPr id="11" name="Image 0" descr="preencoded.png"/>
          <p:cNvPicPr>
            <a:picLocks noChangeAspect="1"/>
          </p:cNvPicPr>
          <p:nvPr/>
        </p:nvPicPr>
        <p:blipFill>
          <a:blip r:embed="rId3"/>
          <a:stretch>
            <a:fillRect/>
          </a:stretch>
        </p:blipFill>
        <p:spPr>
          <a:xfrm>
            <a:off x="8600794" y="4104084"/>
            <a:ext cx="6029606" cy="412551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l="14905" t="11270" b="19683"/>
          <a:stretch/>
        </p:blipFill>
        <p:spPr>
          <a:xfrm>
            <a:off x="9961720" y="2547257"/>
            <a:ext cx="4668679" cy="5682343"/>
          </a:xfrm>
          <a:prstGeom prst="rect">
            <a:avLst/>
          </a:prstGeom>
        </p:spPr>
      </p:pic>
      <p:sp>
        <p:nvSpPr>
          <p:cNvPr id="3" name="Text 0"/>
          <p:cNvSpPr/>
          <p:nvPr/>
        </p:nvSpPr>
        <p:spPr>
          <a:xfrm>
            <a:off x="862150" y="747321"/>
            <a:ext cx="6273998" cy="413861"/>
          </a:xfrm>
          <a:prstGeom prst="rect">
            <a:avLst/>
          </a:prstGeom>
          <a:noFill/>
          <a:ln/>
        </p:spPr>
        <p:txBody>
          <a:bodyPr wrap="none" lIns="0" tIns="0" rIns="0" bIns="0" rtlCol="0" anchor="t"/>
          <a:lstStyle/>
          <a:p>
            <a:pPr marL="0" indent="0">
              <a:lnSpc>
                <a:spcPts val="3250"/>
              </a:lnSpc>
              <a:buNone/>
            </a:pPr>
            <a:r>
              <a:rPr lang="en-US" sz="4000" b="1" dirty="0">
                <a:solidFill>
                  <a:srgbClr val="7068F4"/>
                </a:solidFill>
                <a:latin typeface="Barlow Bold" pitchFamily="34" charset="0"/>
                <a:ea typeface="Barlow Bold" pitchFamily="34" charset="-122"/>
                <a:cs typeface="Barlow Bold" pitchFamily="34" charset="-120"/>
              </a:rPr>
              <a:t>Querying and Retrieval in Vector Databases</a:t>
            </a:r>
            <a:endParaRPr lang="en-US" sz="4000" dirty="0"/>
          </a:p>
        </p:txBody>
      </p:sp>
      <p:sp>
        <p:nvSpPr>
          <p:cNvPr id="4" name="Text 1"/>
          <p:cNvSpPr/>
          <p:nvPr/>
        </p:nvSpPr>
        <p:spPr>
          <a:xfrm>
            <a:off x="862150" y="1251227"/>
            <a:ext cx="12997542" cy="80533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Querying and retrieval are the core operations in vector databases that enable AI models to find relevant information efficiently. The process typically starts with converting the query (often in natural language) into a vector representation using the same embedding model used during ingestion. The database then performs a similarity search to find the closest matching vectors in its index.</a:t>
            </a:r>
            <a:endParaRPr lang="en-US" dirty="0"/>
          </a:p>
        </p:txBody>
      </p:sp>
      <p:sp>
        <p:nvSpPr>
          <p:cNvPr id="5" name="Text 2"/>
          <p:cNvSpPr/>
          <p:nvPr/>
        </p:nvSpPr>
        <p:spPr>
          <a:xfrm>
            <a:off x="862150" y="2518325"/>
            <a:ext cx="8778238" cy="80533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Advanced querying techniques in vector databases go beyond simple nearest neighbor searches. They may involve hybrid searches that combine vector similarity with metadata filtering, allowing for more precise and contextually relevant results. Some systems also support semantic caching to speed up frequent queries. The retrieval process often includes post-processing steps such as re-ranking results based on additional criteria or aggregating information from multiple retrieved chunks.</a:t>
            </a:r>
            <a:endParaRPr lang="en-US" dirty="0"/>
          </a:p>
        </p:txBody>
      </p:sp>
      <p:pic>
        <p:nvPicPr>
          <p:cNvPr id="6" name="Image 1" descr="preencoded.png"/>
          <p:cNvPicPr>
            <a:picLocks noChangeAspect="1"/>
          </p:cNvPicPr>
          <p:nvPr/>
        </p:nvPicPr>
        <p:blipFill>
          <a:blip r:embed="rId4"/>
          <a:stretch>
            <a:fillRect/>
          </a:stretch>
        </p:blipFill>
        <p:spPr>
          <a:xfrm>
            <a:off x="862150" y="4382112"/>
            <a:ext cx="629007" cy="1006316"/>
          </a:xfrm>
          <a:prstGeom prst="rect">
            <a:avLst/>
          </a:prstGeom>
        </p:spPr>
      </p:pic>
      <p:sp>
        <p:nvSpPr>
          <p:cNvPr id="7" name="Text 3"/>
          <p:cNvSpPr/>
          <p:nvPr/>
        </p:nvSpPr>
        <p:spPr>
          <a:xfrm>
            <a:off x="1679751" y="4829706"/>
            <a:ext cx="1655207" cy="206812"/>
          </a:xfrm>
          <a:prstGeom prst="rect">
            <a:avLst/>
          </a:prstGeom>
          <a:noFill/>
          <a:ln/>
        </p:spPr>
        <p:txBody>
          <a:bodyPr wrap="none" lIns="0" tIns="0" rIns="0" bIns="0" rtlCol="0" anchor="t"/>
          <a:lstStyle/>
          <a:p>
            <a:pPr marL="0" indent="0" algn="l">
              <a:lnSpc>
                <a:spcPts val="1600"/>
              </a:lnSpc>
              <a:buNone/>
            </a:pPr>
            <a:r>
              <a:rPr lang="en-US" sz="2400" b="1" dirty="0">
                <a:solidFill>
                  <a:srgbClr val="272525"/>
                </a:solidFill>
                <a:latin typeface="Barlow Bold" pitchFamily="34" charset="0"/>
                <a:ea typeface="Barlow Bold" pitchFamily="34" charset="-122"/>
                <a:cs typeface="Barlow Bold" pitchFamily="34" charset="-120"/>
              </a:rPr>
              <a:t>Query Embedding</a:t>
            </a:r>
            <a:endParaRPr lang="en-US" sz="2400" dirty="0"/>
          </a:p>
        </p:txBody>
      </p:sp>
      <p:sp>
        <p:nvSpPr>
          <p:cNvPr id="8" name="Text 4"/>
          <p:cNvSpPr/>
          <p:nvPr/>
        </p:nvSpPr>
        <p:spPr>
          <a:xfrm>
            <a:off x="1679750" y="5136319"/>
            <a:ext cx="7445812" cy="201335"/>
          </a:xfrm>
          <a:prstGeom prst="rect">
            <a:avLst/>
          </a:prstGeom>
          <a:noFill/>
          <a:ln/>
        </p:spPr>
        <p:txBody>
          <a:bodyPr wrap="none" lIns="0" tIns="0" rIns="0" bIns="0" rtlCol="0" anchor="t"/>
          <a:lstStyle/>
          <a:p>
            <a:pPr marL="0" indent="0" algn="l">
              <a:lnSpc>
                <a:spcPts val="1550"/>
              </a:lnSpc>
              <a:buNone/>
            </a:pPr>
            <a:r>
              <a:rPr lang="en-US" dirty="0">
                <a:solidFill>
                  <a:srgbClr val="272525"/>
                </a:solidFill>
                <a:latin typeface="Montserrat" pitchFamily="34" charset="0"/>
                <a:ea typeface="Montserrat" pitchFamily="34" charset="-122"/>
                <a:cs typeface="Montserrat" pitchFamily="34" charset="-120"/>
              </a:rPr>
              <a:t>Converting the input query into a vector representation.</a:t>
            </a:r>
            <a:endParaRPr lang="en-US" dirty="0"/>
          </a:p>
        </p:txBody>
      </p:sp>
      <p:pic>
        <p:nvPicPr>
          <p:cNvPr id="9" name="Image 2" descr="preencoded.png"/>
          <p:cNvPicPr>
            <a:picLocks noChangeAspect="1"/>
          </p:cNvPicPr>
          <p:nvPr/>
        </p:nvPicPr>
        <p:blipFill>
          <a:blip r:embed="rId5"/>
          <a:stretch>
            <a:fillRect/>
          </a:stretch>
        </p:blipFill>
        <p:spPr>
          <a:xfrm>
            <a:off x="843592" y="5162915"/>
            <a:ext cx="629007" cy="1006316"/>
          </a:xfrm>
          <a:prstGeom prst="rect">
            <a:avLst/>
          </a:prstGeom>
        </p:spPr>
      </p:pic>
      <p:sp>
        <p:nvSpPr>
          <p:cNvPr id="10" name="Text 5"/>
          <p:cNvSpPr/>
          <p:nvPr/>
        </p:nvSpPr>
        <p:spPr>
          <a:xfrm>
            <a:off x="1679751" y="5579292"/>
            <a:ext cx="1655207" cy="206812"/>
          </a:xfrm>
          <a:prstGeom prst="rect">
            <a:avLst/>
          </a:prstGeom>
          <a:noFill/>
          <a:ln/>
        </p:spPr>
        <p:txBody>
          <a:bodyPr wrap="none" lIns="0" tIns="0" rIns="0" bIns="0" rtlCol="0" anchor="t"/>
          <a:lstStyle/>
          <a:p>
            <a:pPr marL="0" indent="0" algn="l">
              <a:lnSpc>
                <a:spcPts val="1600"/>
              </a:lnSpc>
              <a:buNone/>
            </a:pPr>
            <a:r>
              <a:rPr lang="en-US" sz="2400" b="1" dirty="0">
                <a:solidFill>
                  <a:srgbClr val="272525"/>
                </a:solidFill>
                <a:latin typeface="Barlow Bold" pitchFamily="34" charset="0"/>
                <a:ea typeface="Barlow Bold" pitchFamily="34" charset="-122"/>
                <a:cs typeface="Barlow Bold" pitchFamily="34" charset="-120"/>
              </a:rPr>
              <a:t>Similarity Search</a:t>
            </a:r>
            <a:endParaRPr lang="en-US" sz="2400" dirty="0"/>
          </a:p>
        </p:txBody>
      </p:sp>
      <p:sp>
        <p:nvSpPr>
          <p:cNvPr id="11" name="Text 6"/>
          <p:cNvSpPr/>
          <p:nvPr/>
        </p:nvSpPr>
        <p:spPr>
          <a:xfrm>
            <a:off x="1679750" y="5939216"/>
            <a:ext cx="7445812" cy="201335"/>
          </a:xfrm>
          <a:prstGeom prst="rect">
            <a:avLst/>
          </a:prstGeom>
          <a:noFill/>
          <a:ln/>
        </p:spPr>
        <p:txBody>
          <a:bodyPr wrap="none" lIns="0" tIns="0" rIns="0" bIns="0" rtlCol="0" anchor="t"/>
          <a:lstStyle/>
          <a:p>
            <a:pPr marL="0" indent="0" algn="l">
              <a:lnSpc>
                <a:spcPts val="1550"/>
              </a:lnSpc>
              <a:buNone/>
            </a:pPr>
            <a:r>
              <a:rPr lang="en-US" dirty="0">
                <a:solidFill>
                  <a:srgbClr val="272525"/>
                </a:solidFill>
                <a:latin typeface="Montserrat" pitchFamily="34" charset="0"/>
                <a:ea typeface="Montserrat" pitchFamily="34" charset="-122"/>
                <a:cs typeface="Montserrat" pitchFamily="34" charset="-120"/>
              </a:rPr>
              <a:t>Finding the closest matching vectors in the database.</a:t>
            </a:r>
            <a:endParaRPr lang="en-US" dirty="0"/>
          </a:p>
        </p:txBody>
      </p:sp>
      <p:pic>
        <p:nvPicPr>
          <p:cNvPr id="12" name="Image 3" descr="preencoded.png"/>
          <p:cNvPicPr>
            <a:picLocks noChangeAspect="1"/>
          </p:cNvPicPr>
          <p:nvPr/>
        </p:nvPicPr>
        <p:blipFill>
          <a:blip r:embed="rId6"/>
          <a:stretch>
            <a:fillRect/>
          </a:stretch>
        </p:blipFill>
        <p:spPr>
          <a:xfrm>
            <a:off x="862149" y="5943718"/>
            <a:ext cx="629007" cy="1006316"/>
          </a:xfrm>
          <a:prstGeom prst="rect">
            <a:avLst/>
          </a:prstGeom>
        </p:spPr>
      </p:pic>
      <p:sp>
        <p:nvSpPr>
          <p:cNvPr id="13" name="Text 7"/>
          <p:cNvSpPr/>
          <p:nvPr/>
        </p:nvSpPr>
        <p:spPr>
          <a:xfrm>
            <a:off x="1679750" y="6371887"/>
            <a:ext cx="1655207" cy="206812"/>
          </a:xfrm>
          <a:prstGeom prst="rect">
            <a:avLst/>
          </a:prstGeom>
          <a:noFill/>
          <a:ln/>
        </p:spPr>
        <p:txBody>
          <a:bodyPr wrap="none" lIns="0" tIns="0" rIns="0" bIns="0" rtlCol="0" anchor="t"/>
          <a:lstStyle/>
          <a:p>
            <a:pPr marL="0" indent="0" algn="l">
              <a:lnSpc>
                <a:spcPts val="1600"/>
              </a:lnSpc>
              <a:buNone/>
            </a:pPr>
            <a:r>
              <a:rPr lang="en-US" sz="2400" b="1" dirty="0">
                <a:solidFill>
                  <a:srgbClr val="272525"/>
                </a:solidFill>
                <a:latin typeface="Barlow Bold" pitchFamily="34" charset="0"/>
                <a:ea typeface="Barlow Bold" pitchFamily="34" charset="-122"/>
                <a:cs typeface="Barlow Bold" pitchFamily="34" charset="-120"/>
              </a:rPr>
              <a:t>Metadata Filtering</a:t>
            </a:r>
            <a:endParaRPr lang="en-US" sz="2400" dirty="0"/>
          </a:p>
        </p:txBody>
      </p:sp>
      <p:sp>
        <p:nvSpPr>
          <p:cNvPr id="14" name="Text 8"/>
          <p:cNvSpPr/>
          <p:nvPr/>
        </p:nvSpPr>
        <p:spPr>
          <a:xfrm>
            <a:off x="1679750" y="6680745"/>
            <a:ext cx="7445812" cy="201335"/>
          </a:xfrm>
          <a:prstGeom prst="rect">
            <a:avLst/>
          </a:prstGeom>
          <a:noFill/>
          <a:ln/>
        </p:spPr>
        <p:txBody>
          <a:bodyPr wrap="none" lIns="0" tIns="0" rIns="0" bIns="0" rtlCol="0" anchor="t"/>
          <a:lstStyle/>
          <a:p>
            <a:pPr marL="0" indent="0" algn="l">
              <a:lnSpc>
                <a:spcPts val="1550"/>
              </a:lnSpc>
              <a:buNone/>
            </a:pPr>
            <a:r>
              <a:rPr lang="en-US" dirty="0">
                <a:solidFill>
                  <a:srgbClr val="272525"/>
                </a:solidFill>
                <a:latin typeface="Montserrat" pitchFamily="34" charset="0"/>
                <a:ea typeface="Montserrat" pitchFamily="34" charset="-122"/>
                <a:cs typeface="Montserrat" pitchFamily="34" charset="-120"/>
              </a:rPr>
              <a:t>Applying additional filters based on stored metadata.</a:t>
            </a:r>
            <a:endParaRPr lang="en-US" dirty="0"/>
          </a:p>
        </p:txBody>
      </p:sp>
      <p:pic>
        <p:nvPicPr>
          <p:cNvPr id="15" name="Image 4" descr="preencoded.png"/>
          <p:cNvPicPr>
            <a:picLocks noChangeAspect="1"/>
          </p:cNvPicPr>
          <p:nvPr/>
        </p:nvPicPr>
        <p:blipFill>
          <a:blip r:embed="rId7"/>
          <a:stretch>
            <a:fillRect/>
          </a:stretch>
        </p:blipFill>
        <p:spPr>
          <a:xfrm>
            <a:off x="862149" y="6645798"/>
            <a:ext cx="629007" cy="1006316"/>
          </a:xfrm>
          <a:prstGeom prst="rect">
            <a:avLst/>
          </a:prstGeom>
        </p:spPr>
      </p:pic>
      <p:sp>
        <p:nvSpPr>
          <p:cNvPr id="16" name="Text 9"/>
          <p:cNvSpPr/>
          <p:nvPr/>
        </p:nvSpPr>
        <p:spPr>
          <a:xfrm>
            <a:off x="1679750" y="7121700"/>
            <a:ext cx="1655207" cy="206812"/>
          </a:xfrm>
          <a:prstGeom prst="rect">
            <a:avLst/>
          </a:prstGeom>
          <a:noFill/>
          <a:ln/>
        </p:spPr>
        <p:txBody>
          <a:bodyPr wrap="none" lIns="0" tIns="0" rIns="0" bIns="0" rtlCol="0" anchor="t"/>
          <a:lstStyle/>
          <a:p>
            <a:pPr marL="0" indent="0" algn="l">
              <a:lnSpc>
                <a:spcPts val="1600"/>
              </a:lnSpc>
              <a:buNone/>
            </a:pPr>
            <a:r>
              <a:rPr lang="en-US" sz="2400" b="1" dirty="0">
                <a:solidFill>
                  <a:srgbClr val="272525"/>
                </a:solidFill>
                <a:latin typeface="Barlow Bold" pitchFamily="34" charset="0"/>
                <a:ea typeface="Barlow Bold" pitchFamily="34" charset="-122"/>
                <a:cs typeface="Barlow Bold" pitchFamily="34" charset="-120"/>
              </a:rPr>
              <a:t>Result Ranking</a:t>
            </a:r>
            <a:endParaRPr lang="en-US" sz="2400" dirty="0"/>
          </a:p>
        </p:txBody>
      </p:sp>
      <p:sp>
        <p:nvSpPr>
          <p:cNvPr id="17" name="Text 10"/>
          <p:cNvSpPr/>
          <p:nvPr/>
        </p:nvSpPr>
        <p:spPr>
          <a:xfrm>
            <a:off x="1679750" y="7407732"/>
            <a:ext cx="7445812" cy="201335"/>
          </a:xfrm>
          <a:prstGeom prst="rect">
            <a:avLst/>
          </a:prstGeom>
          <a:noFill/>
          <a:ln/>
        </p:spPr>
        <p:txBody>
          <a:bodyPr wrap="none" lIns="0" tIns="0" rIns="0" bIns="0" rtlCol="0" anchor="t"/>
          <a:lstStyle/>
          <a:p>
            <a:pPr marL="0" indent="0" algn="l">
              <a:lnSpc>
                <a:spcPts val="1550"/>
              </a:lnSpc>
              <a:buNone/>
            </a:pPr>
            <a:r>
              <a:rPr lang="en-US" dirty="0">
                <a:solidFill>
                  <a:srgbClr val="272525"/>
                </a:solidFill>
                <a:latin typeface="Montserrat" pitchFamily="34" charset="0"/>
                <a:ea typeface="Montserrat" pitchFamily="34" charset="-122"/>
                <a:cs typeface="Montserrat" pitchFamily="34" charset="-120"/>
              </a:rPr>
              <a:t>Ordering and potentially re-ranking the retrieved results.</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605313" y="517897"/>
            <a:ext cx="8909566" cy="568881"/>
          </a:xfrm>
          <a:prstGeom prst="rect">
            <a:avLst/>
          </a:prstGeom>
          <a:noFill/>
          <a:ln/>
        </p:spPr>
        <p:txBody>
          <a:bodyPr wrap="none" lIns="0" tIns="0" rIns="0" bIns="0" rtlCol="0" anchor="t"/>
          <a:lstStyle/>
          <a:p>
            <a:pPr marL="0" indent="0">
              <a:lnSpc>
                <a:spcPts val="4450"/>
              </a:lnSpc>
              <a:buNone/>
            </a:pPr>
            <a:r>
              <a:rPr lang="en-US" sz="4000" b="1" dirty="0">
                <a:solidFill>
                  <a:srgbClr val="7068F4"/>
                </a:solidFill>
                <a:latin typeface="Barlow Bold" pitchFamily="34" charset="0"/>
                <a:ea typeface="Barlow Bold" pitchFamily="34" charset="-122"/>
                <a:cs typeface="Barlow Bold" pitchFamily="34" charset="-120"/>
              </a:rPr>
              <a:t>Integrating Vector Databases with AI Models</a:t>
            </a:r>
            <a:endParaRPr lang="en-US" sz="4000" dirty="0"/>
          </a:p>
        </p:txBody>
      </p:sp>
      <p:sp>
        <p:nvSpPr>
          <p:cNvPr id="3" name="Text 1"/>
          <p:cNvSpPr/>
          <p:nvPr/>
        </p:nvSpPr>
        <p:spPr>
          <a:xfrm>
            <a:off x="605313" y="1164898"/>
            <a:ext cx="13419773" cy="1106805"/>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The integration of vector databases with AI models creates powerful systems capable of enhanced understanding and generation. This synergy is particularly evident in retrieval-augmented generation (RAG) systems, where LLMs are combined with vector databases to produce more accurate and contextually relevant outputs. The vector database serves as an external knowledge base, allowing the AI model to access and incorporate relevant information beyond its training data.</a:t>
            </a:r>
            <a:endParaRPr lang="en-US" dirty="0"/>
          </a:p>
        </p:txBody>
      </p:sp>
      <p:sp>
        <p:nvSpPr>
          <p:cNvPr id="4" name="Text 2"/>
          <p:cNvSpPr/>
          <p:nvPr/>
        </p:nvSpPr>
        <p:spPr>
          <a:xfrm>
            <a:off x="605252" y="2611211"/>
            <a:ext cx="13419773" cy="1106805"/>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In a typical integration, the AI model generates a query vector based on the input prompt. This vector is used to retrieve relevant information from the database. The retrieved content is then injected into the model's context window, allowing it to generate responses that are both coherent and factually grounded. This approach significantly improves the model's ability to handle domain-specific queries, stay up-to-date with recent information, and reduce hallucinations or factual errors in its outputs.</a:t>
            </a:r>
            <a:endParaRPr lang="en-US" dirty="0"/>
          </a:p>
        </p:txBody>
      </p:sp>
      <p:pic>
        <p:nvPicPr>
          <p:cNvPr id="5" name="Image 0" descr="preencoded.png"/>
          <p:cNvPicPr>
            <a:picLocks noChangeAspect="1"/>
          </p:cNvPicPr>
          <p:nvPr/>
        </p:nvPicPr>
        <p:blipFill>
          <a:blip r:embed="rId3"/>
          <a:stretch>
            <a:fillRect/>
          </a:stretch>
        </p:blipFill>
        <p:spPr>
          <a:xfrm>
            <a:off x="605314" y="4170354"/>
            <a:ext cx="3298911" cy="2038825"/>
          </a:xfrm>
          <a:prstGeom prst="rect">
            <a:avLst/>
          </a:prstGeom>
        </p:spPr>
      </p:pic>
      <p:sp>
        <p:nvSpPr>
          <p:cNvPr id="6" name="Text 3"/>
          <p:cNvSpPr/>
          <p:nvPr/>
        </p:nvSpPr>
        <p:spPr>
          <a:xfrm>
            <a:off x="605252" y="6482301"/>
            <a:ext cx="2456259" cy="284321"/>
          </a:xfrm>
          <a:prstGeom prst="rect">
            <a:avLst/>
          </a:prstGeom>
          <a:noFill/>
          <a:ln/>
        </p:spPr>
        <p:txBody>
          <a:bodyPr wrap="none" lIns="0" tIns="0" rIns="0" bIns="0" rtlCol="0" anchor="t"/>
          <a:lstStyle/>
          <a:p>
            <a:pPr marL="0" indent="0" algn="l">
              <a:lnSpc>
                <a:spcPts val="2200"/>
              </a:lnSpc>
              <a:buNone/>
            </a:pPr>
            <a:r>
              <a:rPr lang="en-US" sz="2400" b="1" dirty="0">
                <a:solidFill>
                  <a:srgbClr val="272525"/>
                </a:solidFill>
                <a:latin typeface="Barlow Bold" pitchFamily="34" charset="0"/>
                <a:ea typeface="Barlow Bold" pitchFamily="34" charset="-122"/>
                <a:cs typeface="Barlow Bold" pitchFamily="34" charset="-120"/>
              </a:rPr>
              <a:t>Integration Architecture</a:t>
            </a:r>
            <a:endParaRPr lang="en-US" sz="2400" dirty="0"/>
          </a:p>
        </p:txBody>
      </p:sp>
      <p:sp>
        <p:nvSpPr>
          <p:cNvPr id="7" name="Text 4"/>
          <p:cNvSpPr/>
          <p:nvPr/>
        </p:nvSpPr>
        <p:spPr>
          <a:xfrm>
            <a:off x="605252" y="6881480"/>
            <a:ext cx="4300299" cy="553403"/>
          </a:xfrm>
          <a:prstGeom prst="rect">
            <a:avLst/>
          </a:prstGeom>
          <a:noFill/>
          <a:ln/>
        </p:spPr>
        <p:txBody>
          <a:bodyPr wrap="square" lIns="0" tIns="0" rIns="0" bIns="0" rtlCol="0" anchor="t"/>
          <a:lstStyle/>
          <a:p>
            <a:pPr marL="0" indent="0" algn="l">
              <a:lnSpc>
                <a:spcPts val="2150"/>
              </a:lnSpc>
              <a:buNone/>
            </a:pPr>
            <a:r>
              <a:rPr lang="en-US" dirty="0">
                <a:solidFill>
                  <a:srgbClr val="272525"/>
                </a:solidFill>
                <a:latin typeface="Montserrat" pitchFamily="34" charset="0"/>
                <a:ea typeface="Montserrat" pitchFamily="34" charset="-122"/>
                <a:cs typeface="Montserrat" pitchFamily="34" charset="-120"/>
              </a:rPr>
              <a:t>Diagram illustrating the flow of data between the AI model and vector database components.</a:t>
            </a:r>
            <a:endParaRPr lang="en-US" dirty="0"/>
          </a:p>
        </p:txBody>
      </p:sp>
      <p:pic>
        <p:nvPicPr>
          <p:cNvPr id="8" name="Image 1" descr="preencoded.png"/>
          <p:cNvPicPr>
            <a:picLocks noChangeAspect="1"/>
          </p:cNvPicPr>
          <p:nvPr/>
        </p:nvPicPr>
        <p:blipFill>
          <a:blip r:embed="rId4"/>
          <a:stretch>
            <a:fillRect/>
          </a:stretch>
        </p:blipFill>
        <p:spPr>
          <a:xfrm>
            <a:off x="5164930" y="4170377"/>
            <a:ext cx="3299002" cy="2038916"/>
          </a:xfrm>
          <a:prstGeom prst="rect">
            <a:avLst/>
          </a:prstGeom>
        </p:spPr>
      </p:pic>
      <p:sp>
        <p:nvSpPr>
          <p:cNvPr id="9" name="Text 5"/>
          <p:cNvSpPr/>
          <p:nvPr/>
        </p:nvSpPr>
        <p:spPr>
          <a:xfrm>
            <a:off x="5164869" y="6482420"/>
            <a:ext cx="2275642" cy="284321"/>
          </a:xfrm>
          <a:prstGeom prst="rect">
            <a:avLst/>
          </a:prstGeom>
          <a:noFill/>
          <a:ln/>
        </p:spPr>
        <p:txBody>
          <a:bodyPr wrap="none" lIns="0" tIns="0" rIns="0" bIns="0" rtlCol="0" anchor="t"/>
          <a:lstStyle/>
          <a:p>
            <a:pPr marL="0" indent="0" algn="l">
              <a:lnSpc>
                <a:spcPts val="2200"/>
              </a:lnSpc>
              <a:buNone/>
            </a:pPr>
            <a:r>
              <a:rPr lang="en-US" sz="2400" b="1" dirty="0">
                <a:solidFill>
                  <a:srgbClr val="272525"/>
                </a:solidFill>
                <a:latin typeface="Barlow Bold" pitchFamily="34" charset="0"/>
                <a:ea typeface="Barlow Bold" pitchFamily="34" charset="-122"/>
                <a:cs typeface="Barlow Bold" pitchFamily="34" charset="-120"/>
              </a:rPr>
              <a:t>Query Expansion</a:t>
            </a:r>
            <a:endParaRPr lang="en-US" sz="2400" dirty="0"/>
          </a:p>
        </p:txBody>
      </p:sp>
      <p:sp>
        <p:nvSpPr>
          <p:cNvPr id="10" name="Text 6"/>
          <p:cNvSpPr/>
          <p:nvPr/>
        </p:nvSpPr>
        <p:spPr>
          <a:xfrm>
            <a:off x="5164869" y="6881599"/>
            <a:ext cx="4300418" cy="830104"/>
          </a:xfrm>
          <a:prstGeom prst="rect">
            <a:avLst/>
          </a:prstGeom>
          <a:noFill/>
          <a:ln/>
        </p:spPr>
        <p:txBody>
          <a:bodyPr wrap="square" lIns="0" tIns="0" rIns="0" bIns="0" rtlCol="0" anchor="t"/>
          <a:lstStyle/>
          <a:p>
            <a:pPr marL="0" indent="0" algn="l">
              <a:lnSpc>
                <a:spcPts val="2150"/>
              </a:lnSpc>
              <a:buNone/>
            </a:pPr>
            <a:r>
              <a:rPr lang="en-US" dirty="0">
                <a:solidFill>
                  <a:srgbClr val="272525"/>
                </a:solidFill>
                <a:latin typeface="Montserrat" pitchFamily="34" charset="0"/>
                <a:ea typeface="Montserrat" pitchFamily="34" charset="-122"/>
                <a:cs typeface="Montserrat" pitchFamily="34" charset="-120"/>
              </a:rPr>
              <a:t>Visualization of how retrieved information expands the AI model's context for improved generation.</a:t>
            </a:r>
            <a:endParaRPr lang="en-US" dirty="0"/>
          </a:p>
        </p:txBody>
      </p:sp>
      <p:pic>
        <p:nvPicPr>
          <p:cNvPr id="11" name="Image 2" descr="preencoded.png"/>
          <p:cNvPicPr>
            <a:picLocks noChangeAspect="1"/>
          </p:cNvPicPr>
          <p:nvPr/>
        </p:nvPicPr>
        <p:blipFill>
          <a:blip r:embed="rId5"/>
          <a:stretch>
            <a:fillRect/>
          </a:stretch>
        </p:blipFill>
        <p:spPr>
          <a:xfrm>
            <a:off x="9724667" y="4170377"/>
            <a:ext cx="3299002" cy="2038916"/>
          </a:xfrm>
          <a:prstGeom prst="rect">
            <a:avLst/>
          </a:prstGeom>
        </p:spPr>
      </p:pic>
      <p:sp>
        <p:nvSpPr>
          <p:cNvPr id="12" name="Text 7"/>
          <p:cNvSpPr/>
          <p:nvPr/>
        </p:nvSpPr>
        <p:spPr>
          <a:xfrm>
            <a:off x="9724606" y="6482420"/>
            <a:ext cx="2704505" cy="284321"/>
          </a:xfrm>
          <a:prstGeom prst="rect">
            <a:avLst/>
          </a:prstGeom>
          <a:noFill/>
          <a:ln/>
        </p:spPr>
        <p:txBody>
          <a:bodyPr wrap="none" lIns="0" tIns="0" rIns="0" bIns="0" rtlCol="0" anchor="t"/>
          <a:lstStyle/>
          <a:p>
            <a:pPr marL="0" indent="0" algn="l">
              <a:lnSpc>
                <a:spcPts val="2200"/>
              </a:lnSpc>
              <a:buNone/>
            </a:pPr>
            <a:r>
              <a:rPr lang="en-US" sz="2400" b="1" dirty="0">
                <a:solidFill>
                  <a:srgbClr val="272525"/>
                </a:solidFill>
                <a:latin typeface="Barlow Bold" pitchFamily="34" charset="0"/>
                <a:ea typeface="Barlow Bold" pitchFamily="34" charset="-122"/>
                <a:cs typeface="Barlow Bold" pitchFamily="34" charset="-120"/>
              </a:rPr>
              <a:t>Performance Improvement</a:t>
            </a:r>
            <a:endParaRPr lang="en-US" sz="2400" dirty="0"/>
          </a:p>
        </p:txBody>
      </p:sp>
      <p:sp>
        <p:nvSpPr>
          <p:cNvPr id="13" name="Text 8"/>
          <p:cNvSpPr/>
          <p:nvPr/>
        </p:nvSpPr>
        <p:spPr>
          <a:xfrm>
            <a:off x="9724606" y="6881599"/>
            <a:ext cx="4300418" cy="830104"/>
          </a:xfrm>
          <a:prstGeom prst="rect">
            <a:avLst/>
          </a:prstGeom>
          <a:noFill/>
          <a:ln/>
        </p:spPr>
        <p:txBody>
          <a:bodyPr wrap="square" lIns="0" tIns="0" rIns="0" bIns="0" rtlCol="0" anchor="t"/>
          <a:lstStyle/>
          <a:p>
            <a:pPr marL="0" indent="0" algn="l">
              <a:lnSpc>
                <a:spcPts val="2150"/>
              </a:lnSpc>
              <a:buNone/>
            </a:pPr>
            <a:r>
              <a:rPr lang="en-US" dirty="0">
                <a:solidFill>
                  <a:srgbClr val="272525"/>
                </a:solidFill>
                <a:latin typeface="Montserrat" pitchFamily="34" charset="0"/>
                <a:ea typeface="Montserrat" pitchFamily="34" charset="-122"/>
                <a:cs typeface="Montserrat" pitchFamily="34" charset="-120"/>
              </a:rPr>
              <a:t>Comparative results demonstrating the enhanced output quality achieved through integration.</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l="14153" t="17143" r="12406" b="20635"/>
          <a:stretch/>
        </p:blipFill>
        <p:spPr>
          <a:xfrm>
            <a:off x="10868386" y="3448594"/>
            <a:ext cx="3762013" cy="4781006"/>
          </a:xfrm>
          <a:prstGeom prst="rect">
            <a:avLst/>
          </a:prstGeom>
        </p:spPr>
      </p:pic>
      <p:sp>
        <p:nvSpPr>
          <p:cNvPr id="3" name="Text 0"/>
          <p:cNvSpPr/>
          <p:nvPr/>
        </p:nvSpPr>
        <p:spPr>
          <a:xfrm>
            <a:off x="827961" y="575190"/>
            <a:ext cx="8118634" cy="452795"/>
          </a:xfrm>
          <a:prstGeom prst="rect">
            <a:avLst/>
          </a:prstGeom>
          <a:noFill/>
          <a:ln/>
        </p:spPr>
        <p:txBody>
          <a:bodyPr wrap="none" lIns="0" tIns="0" rIns="0" bIns="0" rtlCol="0" anchor="t"/>
          <a:lstStyle/>
          <a:p>
            <a:pPr marL="0" indent="0">
              <a:lnSpc>
                <a:spcPts val="3550"/>
              </a:lnSpc>
              <a:buNone/>
            </a:pPr>
            <a:r>
              <a:rPr lang="en-US" sz="4000" b="1" dirty="0">
                <a:solidFill>
                  <a:srgbClr val="7068F4"/>
                </a:solidFill>
                <a:latin typeface="Barlow Bold" pitchFamily="34" charset="0"/>
                <a:ea typeface="Barlow Bold" pitchFamily="34" charset="-122"/>
                <a:cs typeface="Barlow Bold" pitchFamily="34" charset="-120"/>
              </a:rPr>
              <a:t>Hands-On: Implementing Text Generation with GPT</a:t>
            </a:r>
            <a:endParaRPr lang="en-US" sz="4000" dirty="0"/>
          </a:p>
        </p:txBody>
      </p:sp>
      <p:sp>
        <p:nvSpPr>
          <p:cNvPr id="4" name="Text 1"/>
          <p:cNvSpPr/>
          <p:nvPr/>
        </p:nvSpPr>
        <p:spPr>
          <a:xfrm>
            <a:off x="792413" y="1074181"/>
            <a:ext cx="13184844" cy="880586"/>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Implementing text generation using a pre-trained GPT model involves several key steps. First, you'll need to choose and set up a suitable GPT model, such as GPT-3 or an open-source alternative like GPT-J. The implementation typically uses a machine learning framework like PyTorch or TensorFlow, along with high-level libraries such as Hugging Face's Transformers for easier model handling.</a:t>
            </a:r>
            <a:endParaRPr lang="en-US" dirty="0"/>
          </a:p>
        </p:txBody>
      </p:sp>
      <p:sp>
        <p:nvSpPr>
          <p:cNvPr id="5" name="Text 2"/>
          <p:cNvSpPr/>
          <p:nvPr/>
        </p:nvSpPr>
        <p:spPr>
          <a:xfrm>
            <a:off x="780506" y="2254151"/>
            <a:ext cx="13283837" cy="1100733"/>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The core of the implementation involves crafting effective prompts to guide the model's output. This includes techniques like few-shot learning, where you provide examples in the prompt to steer the model's behavior. You'll also need to experiment with generation parameters such as temperature and top-k sampling to control the</a:t>
            </a:r>
            <a:endParaRPr lang="en-US" dirty="0"/>
          </a:p>
        </p:txBody>
      </p:sp>
      <p:sp>
        <p:nvSpPr>
          <p:cNvPr id="6" name="Shape 3"/>
          <p:cNvSpPr/>
          <p:nvPr/>
        </p:nvSpPr>
        <p:spPr>
          <a:xfrm>
            <a:off x="1464450" y="4036012"/>
            <a:ext cx="15240" cy="3630454"/>
          </a:xfrm>
          <a:prstGeom prst="roundRect">
            <a:avLst>
              <a:gd name="adj" fmla="val 813138"/>
            </a:avLst>
          </a:prstGeom>
          <a:solidFill>
            <a:srgbClr val="C1C3D0"/>
          </a:solidFill>
          <a:ln/>
        </p:spPr>
        <p:txBody>
          <a:bodyPr/>
          <a:lstStyle/>
          <a:p>
            <a:endParaRPr lang="en-US"/>
          </a:p>
        </p:txBody>
      </p:sp>
      <p:sp>
        <p:nvSpPr>
          <p:cNvPr id="7" name="Shape 4"/>
          <p:cNvSpPr/>
          <p:nvPr/>
        </p:nvSpPr>
        <p:spPr>
          <a:xfrm>
            <a:off x="1611731" y="4338192"/>
            <a:ext cx="481846" cy="15240"/>
          </a:xfrm>
          <a:prstGeom prst="roundRect">
            <a:avLst>
              <a:gd name="adj" fmla="val 813138"/>
            </a:avLst>
          </a:prstGeom>
          <a:solidFill>
            <a:srgbClr val="C1C3D0"/>
          </a:solidFill>
          <a:ln/>
        </p:spPr>
        <p:txBody>
          <a:bodyPr/>
          <a:lstStyle/>
          <a:p>
            <a:endParaRPr lang="en-US"/>
          </a:p>
        </p:txBody>
      </p:sp>
      <p:sp>
        <p:nvSpPr>
          <p:cNvPr id="8" name="Shape 5"/>
          <p:cNvSpPr/>
          <p:nvPr/>
        </p:nvSpPr>
        <p:spPr>
          <a:xfrm>
            <a:off x="1317170" y="4190912"/>
            <a:ext cx="309801" cy="309801"/>
          </a:xfrm>
          <a:prstGeom prst="roundRect">
            <a:avLst>
              <a:gd name="adj" fmla="val 40001"/>
            </a:avLst>
          </a:prstGeom>
          <a:solidFill>
            <a:srgbClr val="EEEFF5"/>
          </a:solidFill>
          <a:ln/>
          <a:effectLst>
            <a:outerShdw blurRad="34290" dist="16510" dir="13500000" algn="bl" rotWithShape="0">
              <a:srgbClr val="FFFFFF">
                <a:alpha val="70000"/>
              </a:srgbClr>
            </a:outerShdw>
          </a:effectLst>
        </p:spPr>
        <p:txBody>
          <a:bodyPr/>
          <a:lstStyle/>
          <a:p>
            <a:endParaRPr lang="en-US"/>
          </a:p>
        </p:txBody>
      </p:sp>
      <p:sp>
        <p:nvSpPr>
          <p:cNvPr id="9" name="Text 6"/>
          <p:cNvSpPr/>
          <p:nvPr/>
        </p:nvSpPr>
        <p:spPr>
          <a:xfrm>
            <a:off x="1433494" y="4237108"/>
            <a:ext cx="77033" cy="217408"/>
          </a:xfrm>
          <a:prstGeom prst="rect">
            <a:avLst/>
          </a:prstGeom>
          <a:noFill/>
          <a:ln/>
        </p:spPr>
        <p:txBody>
          <a:bodyPr wrap="none" lIns="0" tIns="0" rIns="0" bIns="0" rtlCol="0" anchor="t"/>
          <a:lstStyle/>
          <a:p>
            <a:pPr marL="0" indent="0" algn="ctr">
              <a:lnSpc>
                <a:spcPts val="1700"/>
              </a:lnSpc>
              <a:buNone/>
            </a:pPr>
            <a:r>
              <a:rPr lang="en-US" sz="1700" b="1" dirty="0">
                <a:solidFill>
                  <a:srgbClr val="272525"/>
                </a:solidFill>
                <a:latin typeface="Barlow Bold" pitchFamily="34" charset="0"/>
                <a:ea typeface="Barlow Bold" pitchFamily="34" charset="-122"/>
                <a:cs typeface="Barlow Bold" pitchFamily="34" charset="-120"/>
              </a:rPr>
              <a:t>1</a:t>
            </a:r>
            <a:endParaRPr lang="en-US" sz="1700" dirty="0"/>
          </a:p>
        </p:txBody>
      </p:sp>
      <p:sp>
        <p:nvSpPr>
          <p:cNvPr id="10" name="Text 7"/>
          <p:cNvSpPr/>
          <p:nvPr/>
        </p:nvSpPr>
        <p:spPr>
          <a:xfrm>
            <a:off x="2229308" y="4173648"/>
            <a:ext cx="1811655" cy="226457"/>
          </a:xfrm>
          <a:prstGeom prst="rect">
            <a:avLst/>
          </a:prstGeom>
          <a:noFill/>
          <a:ln/>
        </p:spPr>
        <p:txBody>
          <a:bodyPr wrap="none" lIns="0" tIns="0" rIns="0" bIns="0" rtlCol="0" anchor="t"/>
          <a:lstStyle/>
          <a:p>
            <a:pPr marL="0" indent="0" algn="l">
              <a:lnSpc>
                <a:spcPts val="1750"/>
              </a:lnSpc>
              <a:buNone/>
            </a:pPr>
            <a:r>
              <a:rPr lang="en-US" sz="2400" b="1" dirty="0">
                <a:solidFill>
                  <a:srgbClr val="272525"/>
                </a:solidFill>
                <a:latin typeface="Barlow Bold" pitchFamily="34" charset="0"/>
                <a:ea typeface="Barlow Bold" pitchFamily="34" charset="-122"/>
                <a:cs typeface="Barlow Bold" pitchFamily="34" charset="-120"/>
              </a:rPr>
              <a:t>Model Setup</a:t>
            </a:r>
            <a:endParaRPr lang="en-US" sz="2400" dirty="0"/>
          </a:p>
        </p:txBody>
      </p:sp>
      <p:sp>
        <p:nvSpPr>
          <p:cNvPr id="11" name="Text 8"/>
          <p:cNvSpPr/>
          <p:nvPr/>
        </p:nvSpPr>
        <p:spPr>
          <a:xfrm>
            <a:off x="2229308" y="4482615"/>
            <a:ext cx="7216616" cy="220147"/>
          </a:xfrm>
          <a:prstGeom prst="rect">
            <a:avLst/>
          </a:prstGeom>
          <a:noFill/>
          <a:ln/>
        </p:spPr>
        <p:txBody>
          <a:bodyPr wrap="none" lIns="0" tIns="0" rIns="0" bIns="0" rtlCol="0" anchor="t"/>
          <a:lstStyle/>
          <a:p>
            <a:pPr marL="0" indent="0" algn="l">
              <a:lnSpc>
                <a:spcPts val="1700"/>
              </a:lnSpc>
              <a:buNone/>
            </a:pPr>
            <a:r>
              <a:rPr lang="en-US" dirty="0">
                <a:solidFill>
                  <a:srgbClr val="272525"/>
                </a:solidFill>
                <a:latin typeface="Montserrat" pitchFamily="34" charset="0"/>
                <a:ea typeface="Montserrat" pitchFamily="34" charset="-122"/>
                <a:cs typeface="Montserrat" pitchFamily="34" charset="-120"/>
              </a:rPr>
              <a:t>Installing dependencies and loading the pre-trained GPT model.</a:t>
            </a:r>
            <a:endParaRPr lang="en-US" dirty="0"/>
          </a:p>
        </p:txBody>
      </p:sp>
      <p:sp>
        <p:nvSpPr>
          <p:cNvPr id="12" name="Shape 9"/>
          <p:cNvSpPr/>
          <p:nvPr/>
        </p:nvSpPr>
        <p:spPr>
          <a:xfrm>
            <a:off x="1611731" y="5280215"/>
            <a:ext cx="481846" cy="15240"/>
          </a:xfrm>
          <a:prstGeom prst="roundRect">
            <a:avLst>
              <a:gd name="adj" fmla="val 813138"/>
            </a:avLst>
          </a:prstGeom>
          <a:solidFill>
            <a:srgbClr val="C1C3D0"/>
          </a:solidFill>
          <a:ln/>
        </p:spPr>
        <p:txBody>
          <a:bodyPr/>
          <a:lstStyle/>
          <a:p>
            <a:endParaRPr lang="en-US"/>
          </a:p>
        </p:txBody>
      </p:sp>
      <p:sp>
        <p:nvSpPr>
          <p:cNvPr id="13" name="Shape 10"/>
          <p:cNvSpPr/>
          <p:nvPr/>
        </p:nvSpPr>
        <p:spPr>
          <a:xfrm>
            <a:off x="1317170" y="5132934"/>
            <a:ext cx="309801" cy="309801"/>
          </a:xfrm>
          <a:prstGeom prst="roundRect">
            <a:avLst>
              <a:gd name="adj" fmla="val 40001"/>
            </a:avLst>
          </a:prstGeom>
          <a:solidFill>
            <a:srgbClr val="EEEFF5"/>
          </a:solidFill>
          <a:ln/>
          <a:effectLst>
            <a:outerShdw blurRad="34290" dist="16510" dir="13500000" algn="bl" rotWithShape="0">
              <a:srgbClr val="FFFFFF">
                <a:alpha val="70000"/>
              </a:srgbClr>
            </a:outerShdw>
          </a:effectLst>
        </p:spPr>
        <p:txBody>
          <a:bodyPr/>
          <a:lstStyle/>
          <a:p>
            <a:endParaRPr lang="en-US"/>
          </a:p>
        </p:txBody>
      </p:sp>
      <p:sp>
        <p:nvSpPr>
          <p:cNvPr id="14" name="Text 11"/>
          <p:cNvSpPr/>
          <p:nvPr/>
        </p:nvSpPr>
        <p:spPr>
          <a:xfrm>
            <a:off x="1411229" y="5179131"/>
            <a:ext cx="121682" cy="217408"/>
          </a:xfrm>
          <a:prstGeom prst="rect">
            <a:avLst/>
          </a:prstGeom>
          <a:noFill/>
          <a:ln/>
        </p:spPr>
        <p:txBody>
          <a:bodyPr wrap="none" lIns="0" tIns="0" rIns="0" bIns="0" rtlCol="0" anchor="t"/>
          <a:lstStyle/>
          <a:p>
            <a:pPr marL="0" indent="0" algn="ctr">
              <a:lnSpc>
                <a:spcPts val="1700"/>
              </a:lnSpc>
              <a:buNone/>
            </a:pPr>
            <a:r>
              <a:rPr lang="en-US" sz="1700" b="1" dirty="0">
                <a:solidFill>
                  <a:srgbClr val="272525"/>
                </a:solidFill>
                <a:latin typeface="Barlow Bold" pitchFamily="34" charset="0"/>
                <a:ea typeface="Barlow Bold" pitchFamily="34" charset="-122"/>
                <a:cs typeface="Barlow Bold" pitchFamily="34" charset="-120"/>
              </a:rPr>
              <a:t>2</a:t>
            </a:r>
            <a:endParaRPr lang="en-US" sz="1700" dirty="0"/>
          </a:p>
        </p:txBody>
      </p:sp>
      <p:sp>
        <p:nvSpPr>
          <p:cNvPr id="15" name="Text 12"/>
          <p:cNvSpPr/>
          <p:nvPr/>
        </p:nvSpPr>
        <p:spPr>
          <a:xfrm>
            <a:off x="2229308" y="5115670"/>
            <a:ext cx="1811655" cy="226457"/>
          </a:xfrm>
          <a:prstGeom prst="rect">
            <a:avLst/>
          </a:prstGeom>
          <a:noFill/>
          <a:ln/>
        </p:spPr>
        <p:txBody>
          <a:bodyPr wrap="none" lIns="0" tIns="0" rIns="0" bIns="0" rtlCol="0" anchor="t"/>
          <a:lstStyle/>
          <a:p>
            <a:pPr marL="0" indent="0" algn="l">
              <a:lnSpc>
                <a:spcPts val="1750"/>
              </a:lnSpc>
              <a:buNone/>
            </a:pPr>
            <a:r>
              <a:rPr lang="en-US" sz="2400" b="1" dirty="0">
                <a:solidFill>
                  <a:srgbClr val="272525"/>
                </a:solidFill>
                <a:latin typeface="Barlow Bold" pitchFamily="34" charset="0"/>
                <a:ea typeface="Barlow Bold" pitchFamily="34" charset="-122"/>
                <a:cs typeface="Barlow Bold" pitchFamily="34" charset="-120"/>
              </a:rPr>
              <a:t>Prompt Engineering</a:t>
            </a:r>
            <a:endParaRPr lang="en-US" sz="2400" dirty="0"/>
          </a:p>
        </p:txBody>
      </p:sp>
      <p:sp>
        <p:nvSpPr>
          <p:cNvPr id="16" name="Text 13"/>
          <p:cNvSpPr/>
          <p:nvPr/>
        </p:nvSpPr>
        <p:spPr>
          <a:xfrm>
            <a:off x="2229308" y="5424637"/>
            <a:ext cx="7216616" cy="220147"/>
          </a:xfrm>
          <a:prstGeom prst="rect">
            <a:avLst/>
          </a:prstGeom>
          <a:noFill/>
          <a:ln/>
        </p:spPr>
        <p:txBody>
          <a:bodyPr wrap="none" lIns="0" tIns="0" rIns="0" bIns="0" rtlCol="0" anchor="t"/>
          <a:lstStyle/>
          <a:p>
            <a:pPr marL="0" indent="0" algn="l">
              <a:lnSpc>
                <a:spcPts val="1700"/>
              </a:lnSpc>
              <a:buNone/>
            </a:pPr>
            <a:r>
              <a:rPr lang="en-US" dirty="0">
                <a:solidFill>
                  <a:srgbClr val="272525"/>
                </a:solidFill>
                <a:latin typeface="Montserrat" pitchFamily="34" charset="0"/>
                <a:ea typeface="Montserrat" pitchFamily="34" charset="-122"/>
                <a:cs typeface="Montserrat" pitchFamily="34" charset="-120"/>
              </a:rPr>
              <a:t>Crafting effective prompts to guide the model's output.</a:t>
            </a:r>
            <a:endParaRPr lang="en-US" dirty="0"/>
          </a:p>
        </p:txBody>
      </p:sp>
      <p:sp>
        <p:nvSpPr>
          <p:cNvPr id="17" name="Shape 14"/>
          <p:cNvSpPr/>
          <p:nvPr/>
        </p:nvSpPr>
        <p:spPr>
          <a:xfrm>
            <a:off x="1611731" y="6222237"/>
            <a:ext cx="481846" cy="15240"/>
          </a:xfrm>
          <a:prstGeom prst="roundRect">
            <a:avLst>
              <a:gd name="adj" fmla="val 813138"/>
            </a:avLst>
          </a:prstGeom>
          <a:solidFill>
            <a:srgbClr val="C1C3D0"/>
          </a:solidFill>
          <a:ln/>
        </p:spPr>
        <p:txBody>
          <a:bodyPr/>
          <a:lstStyle/>
          <a:p>
            <a:endParaRPr lang="en-US"/>
          </a:p>
        </p:txBody>
      </p:sp>
      <p:sp>
        <p:nvSpPr>
          <p:cNvPr id="18" name="Shape 15"/>
          <p:cNvSpPr/>
          <p:nvPr/>
        </p:nvSpPr>
        <p:spPr>
          <a:xfrm>
            <a:off x="1317170" y="6074957"/>
            <a:ext cx="309801" cy="309801"/>
          </a:xfrm>
          <a:prstGeom prst="roundRect">
            <a:avLst>
              <a:gd name="adj" fmla="val 40001"/>
            </a:avLst>
          </a:prstGeom>
          <a:solidFill>
            <a:srgbClr val="EEEFF5"/>
          </a:solidFill>
          <a:ln/>
          <a:effectLst>
            <a:outerShdw blurRad="34290" dist="16510" dir="13500000" algn="bl" rotWithShape="0">
              <a:srgbClr val="FFFFFF">
                <a:alpha val="70000"/>
              </a:srgbClr>
            </a:outerShdw>
          </a:effectLst>
        </p:spPr>
        <p:txBody>
          <a:bodyPr/>
          <a:lstStyle/>
          <a:p>
            <a:endParaRPr lang="en-US"/>
          </a:p>
        </p:txBody>
      </p:sp>
      <p:sp>
        <p:nvSpPr>
          <p:cNvPr id="19" name="Text 16"/>
          <p:cNvSpPr/>
          <p:nvPr/>
        </p:nvSpPr>
        <p:spPr>
          <a:xfrm>
            <a:off x="1413373" y="6121153"/>
            <a:ext cx="117396" cy="217408"/>
          </a:xfrm>
          <a:prstGeom prst="rect">
            <a:avLst/>
          </a:prstGeom>
          <a:noFill/>
          <a:ln/>
        </p:spPr>
        <p:txBody>
          <a:bodyPr wrap="none" lIns="0" tIns="0" rIns="0" bIns="0" rtlCol="0" anchor="t"/>
          <a:lstStyle/>
          <a:p>
            <a:pPr marL="0" indent="0" algn="ctr">
              <a:lnSpc>
                <a:spcPts val="1700"/>
              </a:lnSpc>
              <a:buNone/>
            </a:pPr>
            <a:r>
              <a:rPr lang="en-US" sz="1700" b="1" dirty="0">
                <a:solidFill>
                  <a:srgbClr val="272525"/>
                </a:solidFill>
                <a:latin typeface="Barlow Bold" pitchFamily="34" charset="0"/>
                <a:ea typeface="Barlow Bold" pitchFamily="34" charset="-122"/>
                <a:cs typeface="Barlow Bold" pitchFamily="34" charset="-120"/>
              </a:rPr>
              <a:t>3</a:t>
            </a:r>
            <a:endParaRPr lang="en-US" sz="1700" dirty="0"/>
          </a:p>
        </p:txBody>
      </p:sp>
      <p:sp>
        <p:nvSpPr>
          <p:cNvPr id="20" name="Text 17"/>
          <p:cNvSpPr/>
          <p:nvPr/>
        </p:nvSpPr>
        <p:spPr>
          <a:xfrm>
            <a:off x="2229308" y="6057693"/>
            <a:ext cx="1811655" cy="226457"/>
          </a:xfrm>
          <a:prstGeom prst="rect">
            <a:avLst/>
          </a:prstGeom>
          <a:noFill/>
          <a:ln/>
        </p:spPr>
        <p:txBody>
          <a:bodyPr wrap="none" lIns="0" tIns="0" rIns="0" bIns="0" rtlCol="0" anchor="t"/>
          <a:lstStyle/>
          <a:p>
            <a:pPr marL="0" indent="0" algn="l">
              <a:lnSpc>
                <a:spcPts val="1750"/>
              </a:lnSpc>
              <a:buNone/>
            </a:pPr>
            <a:r>
              <a:rPr lang="en-US" sz="2400" b="1" dirty="0">
                <a:solidFill>
                  <a:srgbClr val="272525"/>
                </a:solidFill>
                <a:latin typeface="Barlow Bold" pitchFamily="34" charset="0"/>
                <a:ea typeface="Barlow Bold" pitchFamily="34" charset="-122"/>
                <a:cs typeface="Barlow Bold" pitchFamily="34" charset="-120"/>
              </a:rPr>
              <a:t>Parameter Tuning</a:t>
            </a:r>
            <a:endParaRPr lang="en-US" sz="2400" dirty="0"/>
          </a:p>
        </p:txBody>
      </p:sp>
      <p:sp>
        <p:nvSpPr>
          <p:cNvPr id="21" name="Text 18"/>
          <p:cNvSpPr/>
          <p:nvPr/>
        </p:nvSpPr>
        <p:spPr>
          <a:xfrm>
            <a:off x="2229308" y="6366660"/>
            <a:ext cx="7216616" cy="220147"/>
          </a:xfrm>
          <a:prstGeom prst="rect">
            <a:avLst/>
          </a:prstGeom>
          <a:noFill/>
          <a:ln/>
        </p:spPr>
        <p:txBody>
          <a:bodyPr wrap="none" lIns="0" tIns="0" rIns="0" bIns="0" rtlCol="0" anchor="t"/>
          <a:lstStyle/>
          <a:p>
            <a:pPr marL="0" indent="0" algn="l">
              <a:lnSpc>
                <a:spcPts val="1700"/>
              </a:lnSpc>
              <a:buNone/>
            </a:pPr>
            <a:r>
              <a:rPr lang="en-US" dirty="0">
                <a:solidFill>
                  <a:srgbClr val="272525"/>
                </a:solidFill>
                <a:latin typeface="Montserrat" pitchFamily="34" charset="0"/>
                <a:ea typeface="Montserrat" pitchFamily="34" charset="-122"/>
                <a:cs typeface="Montserrat" pitchFamily="34" charset="-120"/>
              </a:rPr>
              <a:t>Adjusting generation settings for desired output characteristics.</a:t>
            </a:r>
            <a:endParaRPr lang="en-US" dirty="0"/>
          </a:p>
        </p:txBody>
      </p:sp>
      <p:sp>
        <p:nvSpPr>
          <p:cNvPr id="22" name="Shape 19"/>
          <p:cNvSpPr/>
          <p:nvPr/>
        </p:nvSpPr>
        <p:spPr>
          <a:xfrm>
            <a:off x="1611731" y="7164260"/>
            <a:ext cx="481846" cy="15240"/>
          </a:xfrm>
          <a:prstGeom prst="roundRect">
            <a:avLst>
              <a:gd name="adj" fmla="val 813138"/>
            </a:avLst>
          </a:prstGeom>
          <a:solidFill>
            <a:srgbClr val="C1C3D0"/>
          </a:solidFill>
          <a:ln/>
        </p:spPr>
        <p:txBody>
          <a:bodyPr/>
          <a:lstStyle/>
          <a:p>
            <a:endParaRPr lang="en-US"/>
          </a:p>
        </p:txBody>
      </p:sp>
      <p:sp>
        <p:nvSpPr>
          <p:cNvPr id="23" name="Shape 20"/>
          <p:cNvSpPr/>
          <p:nvPr/>
        </p:nvSpPr>
        <p:spPr>
          <a:xfrm>
            <a:off x="1317170" y="7016979"/>
            <a:ext cx="309801" cy="309801"/>
          </a:xfrm>
          <a:prstGeom prst="roundRect">
            <a:avLst>
              <a:gd name="adj" fmla="val 40001"/>
            </a:avLst>
          </a:prstGeom>
          <a:solidFill>
            <a:srgbClr val="EEEFF5"/>
          </a:solidFill>
          <a:ln/>
          <a:effectLst>
            <a:outerShdw blurRad="34290" dist="16510" dir="13500000" algn="bl" rotWithShape="0">
              <a:srgbClr val="FFFFFF">
                <a:alpha val="70000"/>
              </a:srgbClr>
            </a:outerShdw>
          </a:effectLst>
        </p:spPr>
        <p:txBody>
          <a:bodyPr/>
          <a:lstStyle/>
          <a:p>
            <a:endParaRPr lang="en-US"/>
          </a:p>
        </p:txBody>
      </p:sp>
      <p:sp>
        <p:nvSpPr>
          <p:cNvPr id="24" name="Text 21"/>
          <p:cNvSpPr/>
          <p:nvPr/>
        </p:nvSpPr>
        <p:spPr>
          <a:xfrm>
            <a:off x="1406229" y="7063176"/>
            <a:ext cx="131564" cy="217408"/>
          </a:xfrm>
          <a:prstGeom prst="rect">
            <a:avLst/>
          </a:prstGeom>
          <a:noFill/>
          <a:ln/>
        </p:spPr>
        <p:txBody>
          <a:bodyPr wrap="none" lIns="0" tIns="0" rIns="0" bIns="0" rtlCol="0" anchor="t"/>
          <a:lstStyle/>
          <a:p>
            <a:pPr marL="0" indent="0" algn="ctr">
              <a:lnSpc>
                <a:spcPts val="1700"/>
              </a:lnSpc>
              <a:buNone/>
            </a:pPr>
            <a:r>
              <a:rPr lang="en-US" sz="1700" b="1" dirty="0">
                <a:solidFill>
                  <a:srgbClr val="272525"/>
                </a:solidFill>
                <a:latin typeface="Barlow Bold" pitchFamily="34" charset="0"/>
                <a:ea typeface="Barlow Bold" pitchFamily="34" charset="-122"/>
                <a:cs typeface="Barlow Bold" pitchFamily="34" charset="-120"/>
              </a:rPr>
              <a:t>4</a:t>
            </a:r>
            <a:endParaRPr lang="en-US" sz="1700" dirty="0"/>
          </a:p>
        </p:txBody>
      </p:sp>
      <p:sp>
        <p:nvSpPr>
          <p:cNvPr id="25" name="Text 22"/>
          <p:cNvSpPr/>
          <p:nvPr/>
        </p:nvSpPr>
        <p:spPr>
          <a:xfrm>
            <a:off x="2229308" y="6999715"/>
            <a:ext cx="1811655" cy="226457"/>
          </a:xfrm>
          <a:prstGeom prst="rect">
            <a:avLst/>
          </a:prstGeom>
          <a:noFill/>
          <a:ln/>
        </p:spPr>
        <p:txBody>
          <a:bodyPr wrap="none" lIns="0" tIns="0" rIns="0" bIns="0" rtlCol="0" anchor="t"/>
          <a:lstStyle/>
          <a:p>
            <a:pPr marL="0" indent="0" algn="l">
              <a:lnSpc>
                <a:spcPts val="1750"/>
              </a:lnSpc>
              <a:buNone/>
            </a:pPr>
            <a:r>
              <a:rPr lang="en-US" sz="2400" b="1" dirty="0">
                <a:solidFill>
                  <a:srgbClr val="272525"/>
                </a:solidFill>
                <a:latin typeface="Barlow Bold" pitchFamily="34" charset="0"/>
                <a:ea typeface="Barlow Bold" pitchFamily="34" charset="-122"/>
                <a:cs typeface="Barlow Bold" pitchFamily="34" charset="-120"/>
              </a:rPr>
              <a:t>Output Processing</a:t>
            </a:r>
            <a:endParaRPr lang="en-US" sz="2400" dirty="0"/>
          </a:p>
        </p:txBody>
      </p:sp>
      <p:sp>
        <p:nvSpPr>
          <p:cNvPr id="26" name="Text 23"/>
          <p:cNvSpPr/>
          <p:nvPr/>
        </p:nvSpPr>
        <p:spPr>
          <a:xfrm>
            <a:off x="2229308" y="7308682"/>
            <a:ext cx="7216616" cy="220147"/>
          </a:xfrm>
          <a:prstGeom prst="rect">
            <a:avLst/>
          </a:prstGeom>
          <a:noFill/>
          <a:ln/>
        </p:spPr>
        <p:txBody>
          <a:bodyPr wrap="none" lIns="0" tIns="0" rIns="0" bIns="0" rtlCol="0" anchor="t"/>
          <a:lstStyle/>
          <a:p>
            <a:pPr marL="0" indent="0" algn="l">
              <a:lnSpc>
                <a:spcPts val="1700"/>
              </a:lnSpc>
              <a:buNone/>
            </a:pPr>
            <a:r>
              <a:rPr lang="en-US" dirty="0">
                <a:solidFill>
                  <a:srgbClr val="272525"/>
                </a:solidFill>
                <a:latin typeface="Montserrat" pitchFamily="34" charset="0"/>
                <a:ea typeface="Montserrat" pitchFamily="34" charset="-122"/>
                <a:cs typeface="Montserrat" pitchFamily="34" charset="-120"/>
              </a:rPr>
              <a:t>Post-processing and validating the generated text.</a:t>
            </a:r>
            <a:endParaRPr lang="en-US" dirty="0"/>
          </a:p>
        </p:txBody>
      </p:sp>
      <p:sp>
        <p:nvSpPr>
          <p:cNvPr id="28" name="TextBox 27">
            <a:extLst>
              <a:ext uri="{FF2B5EF4-FFF2-40B4-BE49-F238E27FC236}">
                <a16:creationId xmlns:a16="http://schemas.microsoft.com/office/drawing/2014/main" id="{C726DF52-5C77-FC76-6C1D-FA3DAE192AC6}"/>
              </a:ext>
            </a:extLst>
          </p:cNvPr>
          <p:cNvSpPr txBox="1"/>
          <p:nvPr/>
        </p:nvSpPr>
        <p:spPr>
          <a:xfrm>
            <a:off x="679269" y="3044316"/>
            <a:ext cx="10082348" cy="923330"/>
          </a:xfrm>
          <a:prstGeom prst="rect">
            <a:avLst/>
          </a:prstGeom>
          <a:noFill/>
        </p:spPr>
        <p:txBody>
          <a:bodyPr wrap="square">
            <a:spAutoFit/>
          </a:bodyPr>
          <a:lstStyle/>
          <a:p>
            <a:r>
              <a:rPr lang="en-US" dirty="0">
                <a:solidFill>
                  <a:srgbClr val="272525"/>
                </a:solidFill>
                <a:latin typeface="Montserrat" pitchFamily="34" charset="0"/>
                <a:ea typeface="Montserrat" pitchFamily="34" charset="-122"/>
                <a:cs typeface="Montserrat" pitchFamily="34" charset="-120"/>
              </a:rPr>
              <a:t>creativity and coherence of the output. Advanced implementations might involve fine-tuning the model on domain-specific data or implementing safety checks to ensure appropriate content generation.</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l="6534" t="17174" r="4048" b="24762"/>
          <a:stretch/>
        </p:blipFill>
        <p:spPr>
          <a:xfrm>
            <a:off x="10032274" y="3972954"/>
            <a:ext cx="4376057" cy="4262479"/>
          </a:xfrm>
          <a:prstGeom prst="rect">
            <a:avLst/>
          </a:prstGeom>
        </p:spPr>
      </p:pic>
      <p:sp>
        <p:nvSpPr>
          <p:cNvPr id="3" name="Text 0"/>
          <p:cNvSpPr/>
          <p:nvPr/>
        </p:nvSpPr>
        <p:spPr>
          <a:xfrm>
            <a:off x="541360" y="548811"/>
            <a:ext cx="13547680" cy="919401"/>
          </a:xfrm>
          <a:prstGeom prst="rect">
            <a:avLst/>
          </a:prstGeom>
          <a:noFill/>
          <a:ln/>
        </p:spPr>
        <p:txBody>
          <a:bodyPr wrap="square" lIns="0" tIns="0" rIns="0" bIns="0" rtlCol="0" anchor="t"/>
          <a:lstStyle/>
          <a:p>
            <a:pPr marL="0" indent="0">
              <a:buNone/>
            </a:pPr>
            <a:r>
              <a:rPr lang="en-US" sz="4000" b="1" dirty="0">
                <a:solidFill>
                  <a:srgbClr val="7068F4"/>
                </a:solidFill>
                <a:latin typeface="Barlow Bold" pitchFamily="34" charset="0"/>
                <a:ea typeface="Barlow Bold" pitchFamily="34" charset="-122"/>
                <a:cs typeface="Barlow Bold" pitchFamily="34" charset="-120"/>
              </a:rPr>
              <a:t>Exploring Image Generation with GANs and Diffusion Models</a:t>
            </a:r>
            <a:endParaRPr lang="en-US" sz="4000" dirty="0"/>
          </a:p>
        </p:txBody>
      </p:sp>
      <p:sp>
        <p:nvSpPr>
          <p:cNvPr id="4" name="Text 1"/>
          <p:cNvSpPr/>
          <p:nvPr/>
        </p:nvSpPr>
        <p:spPr>
          <a:xfrm>
            <a:off x="489109" y="1264079"/>
            <a:ext cx="13357520" cy="1117997"/>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Image generation has made remarkable strides with the advent of Generative Adversarial Networks (GANs) and, more recently, diffusion models. GANs operate on the principle of adversarial training, where a generator network creates images and a discriminator network tries to distinguish real from fake. This competition drives the generator to produce increasingly realistic images. Diffusion models, on the other hand, learn to reverse a gradual noising process, reconstructing images from noise.</a:t>
            </a:r>
            <a:endParaRPr lang="en-US" dirty="0"/>
          </a:p>
        </p:txBody>
      </p:sp>
      <p:sp>
        <p:nvSpPr>
          <p:cNvPr id="5" name="Text 2"/>
          <p:cNvSpPr/>
          <p:nvPr/>
        </p:nvSpPr>
        <p:spPr>
          <a:xfrm>
            <a:off x="489108" y="2747903"/>
            <a:ext cx="13547680" cy="1117997"/>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Implementing image generation involves choosing an appropriate architecture (e.g., StyleGAN for GANs or DALL-E for diffusion models), preparing a dataset, and training the model. For hands-on exploration, you might start with pre-</a:t>
            </a:r>
            <a:endParaRPr lang="en-US" dirty="0"/>
          </a:p>
        </p:txBody>
      </p:sp>
      <p:sp>
        <p:nvSpPr>
          <p:cNvPr id="6" name="Text 3"/>
          <p:cNvSpPr/>
          <p:nvPr/>
        </p:nvSpPr>
        <p:spPr>
          <a:xfrm>
            <a:off x="978216" y="4675676"/>
            <a:ext cx="1838682" cy="229791"/>
          </a:xfrm>
          <a:prstGeom prst="rect">
            <a:avLst/>
          </a:prstGeom>
          <a:noFill/>
          <a:ln/>
        </p:spPr>
        <p:txBody>
          <a:bodyPr wrap="none" lIns="0" tIns="0" rIns="0" bIns="0" rtlCol="0" anchor="t"/>
          <a:lstStyle/>
          <a:p>
            <a:pPr marL="0" indent="0">
              <a:lnSpc>
                <a:spcPts val="1800"/>
              </a:lnSpc>
              <a:buNone/>
            </a:pPr>
            <a:r>
              <a:rPr lang="en-US" sz="2400" b="1" dirty="0">
                <a:solidFill>
                  <a:srgbClr val="7068F4"/>
                </a:solidFill>
                <a:latin typeface="Barlow Bold" pitchFamily="34" charset="0"/>
                <a:ea typeface="Barlow Bold" pitchFamily="34" charset="-122"/>
                <a:cs typeface="Barlow Bold" pitchFamily="34" charset="-120"/>
              </a:rPr>
              <a:t>GAN Architecture</a:t>
            </a:r>
            <a:endParaRPr lang="en-US" sz="2400" dirty="0"/>
          </a:p>
        </p:txBody>
      </p:sp>
      <p:sp>
        <p:nvSpPr>
          <p:cNvPr id="7" name="Text 4"/>
          <p:cNvSpPr/>
          <p:nvPr/>
        </p:nvSpPr>
        <p:spPr>
          <a:xfrm>
            <a:off x="3715633" y="4602776"/>
            <a:ext cx="8165783" cy="223599"/>
          </a:xfrm>
          <a:prstGeom prst="rect">
            <a:avLst/>
          </a:prstGeom>
          <a:noFill/>
          <a:ln/>
        </p:spPr>
        <p:txBody>
          <a:bodyPr wrap="non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Understanding the generator and discriminator </a:t>
            </a:r>
          </a:p>
          <a:p>
            <a:pPr marL="0" indent="0">
              <a:lnSpc>
                <a:spcPts val="1750"/>
              </a:lnSpc>
              <a:buNone/>
            </a:pPr>
            <a:r>
              <a:rPr lang="en-US" dirty="0">
                <a:solidFill>
                  <a:srgbClr val="272525"/>
                </a:solidFill>
                <a:latin typeface="Montserrat" pitchFamily="34" charset="0"/>
                <a:ea typeface="Montserrat" pitchFamily="34" charset="-122"/>
                <a:cs typeface="Montserrat" pitchFamily="34" charset="-120"/>
              </a:rPr>
              <a:t>network structures and their interplay.</a:t>
            </a:r>
            <a:endParaRPr lang="en-US" dirty="0"/>
          </a:p>
        </p:txBody>
      </p:sp>
      <p:sp>
        <p:nvSpPr>
          <p:cNvPr id="8" name="Text 5"/>
          <p:cNvSpPr/>
          <p:nvPr/>
        </p:nvSpPr>
        <p:spPr>
          <a:xfrm>
            <a:off x="978216" y="5359496"/>
            <a:ext cx="1838682" cy="229791"/>
          </a:xfrm>
          <a:prstGeom prst="rect">
            <a:avLst/>
          </a:prstGeom>
          <a:noFill/>
          <a:ln/>
        </p:spPr>
        <p:txBody>
          <a:bodyPr wrap="none" lIns="0" tIns="0" rIns="0" bIns="0" rtlCol="0" anchor="t"/>
          <a:lstStyle/>
          <a:p>
            <a:pPr marL="0" indent="0">
              <a:lnSpc>
                <a:spcPts val="1800"/>
              </a:lnSpc>
              <a:buNone/>
            </a:pPr>
            <a:r>
              <a:rPr lang="en-US" sz="2400" b="1" dirty="0">
                <a:solidFill>
                  <a:srgbClr val="7068F4"/>
                </a:solidFill>
                <a:latin typeface="Barlow Bold" pitchFamily="34" charset="0"/>
                <a:ea typeface="Barlow Bold" pitchFamily="34" charset="-122"/>
                <a:cs typeface="Barlow Bold" pitchFamily="34" charset="-120"/>
              </a:rPr>
              <a:t>Diffusion Process</a:t>
            </a:r>
            <a:endParaRPr lang="en-US" sz="2400" dirty="0"/>
          </a:p>
        </p:txBody>
      </p:sp>
      <p:sp>
        <p:nvSpPr>
          <p:cNvPr id="9" name="Text 6"/>
          <p:cNvSpPr/>
          <p:nvPr/>
        </p:nvSpPr>
        <p:spPr>
          <a:xfrm>
            <a:off x="3715633" y="5280810"/>
            <a:ext cx="8165783" cy="223599"/>
          </a:xfrm>
          <a:prstGeom prst="rect">
            <a:avLst/>
          </a:prstGeom>
          <a:noFill/>
          <a:ln/>
        </p:spPr>
        <p:txBody>
          <a:bodyPr wrap="non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Exploring the forward and reverse diffusion steps in </a:t>
            </a:r>
          </a:p>
          <a:p>
            <a:pPr marL="0" indent="0">
              <a:buNone/>
            </a:pPr>
            <a:r>
              <a:rPr lang="en-US" dirty="0">
                <a:solidFill>
                  <a:srgbClr val="272525"/>
                </a:solidFill>
                <a:latin typeface="Montserrat" pitchFamily="34" charset="0"/>
                <a:ea typeface="Montserrat" pitchFamily="34" charset="-122"/>
                <a:cs typeface="Montserrat" pitchFamily="34" charset="-120"/>
              </a:rPr>
              <a:t>noise-based generation.</a:t>
            </a:r>
            <a:endParaRPr lang="en-US" dirty="0"/>
          </a:p>
        </p:txBody>
      </p:sp>
      <p:sp>
        <p:nvSpPr>
          <p:cNvPr id="10" name="Text 7"/>
          <p:cNvSpPr/>
          <p:nvPr/>
        </p:nvSpPr>
        <p:spPr>
          <a:xfrm>
            <a:off x="978214" y="6087089"/>
            <a:ext cx="1838682" cy="71743"/>
          </a:xfrm>
          <a:prstGeom prst="rect">
            <a:avLst/>
          </a:prstGeom>
          <a:noFill/>
          <a:ln/>
        </p:spPr>
        <p:txBody>
          <a:bodyPr wrap="none" lIns="0" tIns="0" rIns="0" bIns="0" rtlCol="0" anchor="t"/>
          <a:lstStyle/>
          <a:p>
            <a:pPr marL="0" indent="0">
              <a:lnSpc>
                <a:spcPts val="1800"/>
              </a:lnSpc>
              <a:buNone/>
            </a:pPr>
            <a:r>
              <a:rPr lang="en-US" sz="2400" b="1" dirty="0">
                <a:solidFill>
                  <a:srgbClr val="7068F4"/>
                </a:solidFill>
                <a:latin typeface="Barlow Bold" pitchFamily="34" charset="0"/>
                <a:ea typeface="Barlow Bold" pitchFamily="34" charset="-122"/>
                <a:cs typeface="Barlow Bold" pitchFamily="34" charset="-120"/>
              </a:rPr>
              <a:t>Training Dynamics</a:t>
            </a:r>
            <a:endParaRPr lang="en-US" sz="2400" dirty="0"/>
          </a:p>
        </p:txBody>
      </p:sp>
      <p:sp>
        <p:nvSpPr>
          <p:cNvPr id="11" name="Text 8"/>
          <p:cNvSpPr/>
          <p:nvPr/>
        </p:nvSpPr>
        <p:spPr>
          <a:xfrm>
            <a:off x="3715632" y="6069288"/>
            <a:ext cx="8165783" cy="69810"/>
          </a:xfrm>
          <a:prstGeom prst="rect">
            <a:avLst/>
          </a:prstGeom>
          <a:noFill/>
          <a:ln/>
        </p:spPr>
        <p:txBody>
          <a:bodyPr wrap="none" lIns="0" tIns="0" rIns="0" bIns="0" rtlCol="0" anchor="t"/>
          <a:lstStyle/>
          <a:p>
            <a:pPr marL="0" indent="0">
              <a:lnSpc>
                <a:spcPts val="1750"/>
              </a:lnSpc>
              <a:buNone/>
            </a:pPr>
            <a:r>
              <a:rPr lang="en-US" dirty="0">
                <a:solidFill>
                  <a:srgbClr val="272525"/>
                </a:solidFill>
                <a:latin typeface="Montserrat" pitchFamily="34" charset="0"/>
                <a:ea typeface="Montserrat" pitchFamily="34" charset="-122"/>
                <a:cs typeface="Montserrat" pitchFamily="34" charset="-120"/>
              </a:rPr>
              <a:t>Managing the delicate balance in GAN training or the </a:t>
            </a:r>
          </a:p>
          <a:p>
            <a:pPr marL="0" indent="0">
              <a:buNone/>
            </a:pPr>
            <a:r>
              <a:rPr lang="en-US" dirty="0">
                <a:solidFill>
                  <a:srgbClr val="272525"/>
                </a:solidFill>
                <a:latin typeface="Montserrat" pitchFamily="34" charset="0"/>
                <a:ea typeface="Montserrat" pitchFamily="34" charset="-122"/>
                <a:cs typeface="Montserrat" pitchFamily="34" charset="-120"/>
              </a:rPr>
              <a:t>denoising process in diffusion models.</a:t>
            </a:r>
            <a:endParaRPr lang="en-US" dirty="0"/>
          </a:p>
        </p:txBody>
      </p:sp>
      <p:sp>
        <p:nvSpPr>
          <p:cNvPr id="12" name="Text 9"/>
          <p:cNvSpPr/>
          <p:nvPr/>
        </p:nvSpPr>
        <p:spPr>
          <a:xfrm>
            <a:off x="978214" y="6809649"/>
            <a:ext cx="2110400" cy="45719"/>
          </a:xfrm>
          <a:prstGeom prst="rect">
            <a:avLst/>
          </a:prstGeom>
          <a:noFill/>
          <a:ln/>
        </p:spPr>
        <p:txBody>
          <a:bodyPr wrap="none" lIns="0" tIns="0" rIns="0" bIns="0" rtlCol="0" anchor="t"/>
          <a:lstStyle/>
          <a:p>
            <a:pPr marL="0" indent="0">
              <a:lnSpc>
                <a:spcPts val="1800"/>
              </a:lnSpc>
              <a:buNone/>
            </a:pPr>
            <a:r>
              <a:rPr lang="en-US" sz="2400" b="1" dirty="0">
                <a:solidFill>
                  <a:srgbClr val="7068F4"/>
                </a:solidFill>
                <a:latin typeface="Barlow Bold" pitchFamily="34" charset="0"/>
                <a:ea typeface="Barlow Bold" pitchFamily="34" charset="-122"/>
                <a:cs typeface="Barlow Bold" pitchFamily="34" charset="-120"/>
              </a:rPr>
              <a:t>Evaluation Metrics</a:t>
            </a:r>
            <a:endParaRPr lang="en-US" sz="2400" dirty="0"/>
          </a:p>
        </p:txBody>
      </p:sp>
      <p:sp>
        <p:nvSpPr>
          <p:cNvPr id="13" name="Text 10"/>
          <p:cNvSpPr/>
          <p:nvPr/>
        </p:nvSpPr>
        <p:spPr>
          <a:xfrm>
            <a:off x="3715632" y="6809648"/>
            <a:ext cx="9372512" cy="45719"/>
          </a:xfrm>
          <a:prstGeom prst="rect">
            <a:avLst/>
          </a:prstGeom>
          <a:noFill/>
          <a:ln/>
        </p:spPr>
        <p:txBody>
          <a:bodyPr wrap="none" lIns="0" tIns="0" rIns="0" bIns="0" rtlCol="0" anchor="t"/>
          <a:lstStyle/>
          <a:p>
            <a:pPr marL="0" indent="0">
              <a:lnSpc>
                <a:spcPts val="1750"/>
              </a:lnSpc>
              <a:buNone/>
            </a:pPr>
            <a:r>
              <a:rPr lang="en-US" dirty="0">
                <a:solidFill>
                  <a:srgbClr val="272525"/>
                </a:solidFill>
                <a:latin typeface="Montserrat" pitchFamily="34" charset="0"/>
                <a:ea typeface="Montserrat" pitchFamily="34" charset="-122"/>
                <a:cs typeface="Montserrat" pitchFamily="34" charset="-120"/>
              </a:rPr>
              <a:t>Implementing measures like Inception Score or FID </a:t>
            </a:r>
          </a:p>
          <a:p>
            <a:pPr marL="0" indent="0">
              <a:buNone/>
            </a:pPr>
            <a:r>
              <a:rPr lang="en-US" dirty="0">
                <a:solidFill>
                  <a:srgbClr val="272525"/>
                </a:solidFill>
                <a:latin typeface="Montserrat" pitchFamily="34" charset="0"/>
                <a:ea typeface="Montserrat" pitchFamily="34" charset="-122"/>
                <a:cs typeface="Montserrat" pitchFamily="34" charset="-120"/>
              </a:rPr>
              <a:t>to assess generated image quality.</a:t>
            </a:r>
            <a:endParaRPr lang="en-US" dirty="0"/>
          </a:p>
        </p:txBody>
      </p:sp>
      <p:sp>
        <p:nvSpPr>
          <p:cNvPr id="15" name="TextBox 14">
            <a:extLst>
              <a:ext uri="{FF2B5EF4-FFF2-40B4-BE49-F238E27FC236}">
                <a16:creationId xmlns:a16="http://schemas.microsoft.com/office/drawing/2014/main" id="{0E52BD30-5768-8227-2243-65A64610A0B4}"/>
              </a:ext>
            </a:extLst>
          </p:cNvPr>
          <p:cNvSpPr txBox="1"/>
          <p:nvPr/>
        </p:nvSpPr>
        <p:spPr>
          <a:xfrm>
            <a:off x="384605" y="3256294"/>
            <a:ext cx="9372512" cy="1200329"/>
          </a:xfrm>
          <a:prstGeom prst="rect">
            <a:avLst/>
          </a:prstGeom>
          <a:noFill/>
        </p:spPr>
        <p:txBody>
          <a:bodyPr wrap="square">
            <a:spAutoFit/>
          </a:bodyPr>
          <a:lstStyle/>
          <a:p>
            <a:pPr marL="0" indent="0">
              <a:buNone/>
            </a:pPr>
            <a:r>
              <a:rPr lang="en-US" dirty="0">
                <a:solidFill>
                  <a:srgbClr val="272525"/>
                </a:solidFill>
                <a:latin typeface="Montserrat" pitchFamily="34" charset="0"/>
                <a:ea typeface="Montserrat" pitchFamily="34" charset="-122"/>
                <a:cs typeface="Montserrat" pitchFamily="34" charset="-120"/>
              </a:rPr>
              <a:t>trained models and focus on techniques like style mixing in GANs or prompt engineering in text-to-image diffusion models. Advanced projects could involve fine-tuning models on specific datasets or experimenting with conditional generation to control image attributes.</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l="18417" t="24921" b="14285"/>
          <a:stretch/>
        </p:blipFill>
        <p:spPr>
          <a:xfrm>
            <a:off x="10154406" y="3223855"/>
            <a:ext cx="4475993" cy="5003075"/>
          </a:xfrm>
          <a:prstGeom prst="rect">
            <a:avLst/>
          </a:prstGeom>
        </p:spPr>
      </p:pic>
      <p:sp>
        <p:nvSpPr>
          <p:cNvPr id="3" name="Text 0"/>
          <p:cNvSpPr/>
          <p:nvPr/>
        </p:nvSpPr>
        <p:spPr>
          <a:xfrm>
            <a:off x="791408" y="608171"/>
            <a:ext cx="4889302" cy="406003"/>
          </a:xfrm>
          <a:prstGeom prst="rect">
            <a:avLst/>
          </a:prstGeom>
          <a:noFill/>
          <a:ln/>
        </p:spPr>
        <p:txBody>
          <a:bodyPr wrap="none" lIns="0" tIns="0" rIns="0" bIns="0" rtlCol="0" anchor="t"/>
          <a:lstStyle/>
          <a:p>
            <a:pPr marL="0" indent="0">
              <a:lnSpc>
                <a:spcPts val="3150"/>
              </a:lnSpc>
              <a:buNone/>
            </a:pPr>
            <a:r>
              <a:rPr lang="en-US" sz="4000" b="1" dirty="0">
                <a:solidFill>
                  <a:srgbClr val="7068F4"/>
                </a:solidFill>
                <a:latin typeface="Barlow Bold" pitchFamily="34" charset="0"/>
                <a:ea typeface="Barlow Bold" pitchFamily="34" charset="-122"/>
                <a:cs typeface="Barlow Bold" pitchFamily="34" charset="-120"/>
              </a:rPr>
              <a:t>Audio and Music Synthesis with AI</a:t>
            </a:r>
            <a:endParaRPr lang="en-US" sz="4000" dirty="0"/>
          </a:p>
        </p:txBody>
      </p:sp>
      <p:sp>
        <p:nvSpPr>
          <p:cNvPr id="4" name="Text 1"/>
          <p:cNvSpPr/>
          <p:nvPr/>
        </p:nvSpPr>
        <p:spPr>
          <a:xfrm>
            <a:off x="863917" y="1091326"/>
            <a:ext cx="13008837" cy="79009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Audio and music synthesis using AI models like WaveNet or Jukebox represents a fascinating frontier in generative AI. These models can generate realistic audio waveforms, ranging from human-like speech to complex musical compositions. WaveNet, developed by DeepMind, uses dilated causal convolutions to model the probability distribution of audio samples. Jukebox, created by OpenAI, can generate music in various genres, complete with vocals.</a:t>
            </a:r>
            <a:endParaRPr lang="en-US" dirty="0"/>
          </a:p>
        </p:txBody>
      </p:sp>
      <p:sp>
        <p:nvSpPr>
          <p:cNvPr id="5" name="Text 2"/>
          <p:cNvSpPr/>
          <p:nvPr/>
        </p:nvSpPr>
        <p:spPr>
          <a:xfrm>
            <a:off x="863917" y="2521725"/>
            <a:ext cx="13139466" cy="987623"/>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Implementing audio synthesis involves working with specialized libraries for audio processing and neural network architectures designed for sequential data. A typical project might start with preprocessing audio data, encoding</a:t>
            </a:r>
            <a:endParaRPr lang="en-US" dirty="0"/>
          </a:p>
        </p:txBody>
      </p:sp>
      <p:pic>
        <p:nvPicPr>
          <p:cNvPr id="6" name="Image 1" descr="preencoded.png"/>
          <p:cNvPicPr>
            <a:picLocks noChangeAspect="1"/>
          </p:cNvPicPr>
          <p:nvPr/>
        </p:nvPicPr>
        <p:blipFill>
          <a:blip r:embed="rId4"/>
          <a:stretch>
            <a:fillRect/>
          </a:stretch>
        </p:blipFill>
        <p:spPr>
          <a:xfrm>
            <a:off x="1074794" y="4910151"/>
            <a:ext cx="308610" cy="308610"/>
          </a:xfrm>
          <a:prstGeom prst="rect">
            <a:avLst/>
          </a:prstGeom>
        </p:spPr>
      </p:pic>
      <p:sp>
        <p:nvSpPr>
          <p:cNvPr id="7" name="Text 3"/>
          <p:cNvSpPr/>
          <p:nvPr/>
        </p:nvSpPr>
        <p:spPr>
          <a:xfrm>
            <a:off x="1074794" y="5342110"/>
            <a:ext cx="1624251" cy="203002"/>
          </a:xfrm>
          <a:prstGeom prst="rect">
            <a:avLst/>
          </a:prstGeom>
          <a:noFill/>
          <a:ln/>
        </p:spPr>
        <p:txBody>
          <a:bodyPr wrap="none" lIns="0" tIns="0" rIns="0" bIns="0" rtlCol="0" anchor="t"/>
          <a:lstStyle/>
          <a:p>
            <a:pPr marL="0" indent="0" algn="l">
              <a:lnSpc>
                <a:spcPts val="1550"/>
              </a:lnSpc>
              <a:buNone/>
            </a:pPr>
            <a:r>
              <a:rPr lang="en-US" sz="2400" b="1" dirty="0">
                <a:solidFill>
                  <a:srgbClr val="272525"/>
                </a:solidFill>
                <a:latin typeface="Barlow Bold" pitchFamily="34" charset="0"/>
                <a:ea typeface="Barlow Bold" pitchFamily="34" charset="-122"/>
                <a:cs typeface="Barlow Bold" pitchFamily="34" charset="-120"/>
              </a:rPr>
              <a:t>Audio Preprocessing</a:t>
            </a:r>
            <a:endParaRPr lang="en-US" sz="2400" dirty="0"/>
          </a:p>
        </p:txBody>
      </p:sp>
      <p:sp>
        <p:nvSpPr>
          <p:cNvPr id="8" name="Text 4"/>
          <p:cNvSpPr/>
          <p:nvPr/>
        </p:nvSpPr>
        <p:spPr>
          <a:xfrm>
            <a:off x="1074794" y="5620011"/>
            <a:ext cx="8280083" cy="197525"/>
          </a:xfrm>
          <a:prstGeom prst="rect">
            <a:avLst/>
          </a:prstGeom>
          <a:noFill/>
          <a:ln/>
        </p:spPr>
        <p:txBody>
          <a:bodyPr wrap="none" lIns="0" tIns="0" rIns="0" bIns="0" rtlCol="0" anchor="t"/>
          <a:lstStyle/>
          <a:p>
            <a:pPr marL="0" indent="0" algn="l">
              <a:buNone/>
            </a:pPr>
            <a:r>
              <a:rPr lang="en-US" dirty="0">
                <a:solidFill>
                  <a:srgbClr val="272525"/>
                </a:solidFill>
                <a:latin typeface="Montserrat" pitchFamily="34" charset="0"/>
                <a:ea typeface="Montserrat" pitchFamily="34" charset="-122"/>
                <a:cs typeface="Montserrat" pitchFamily="34" charset="-120"/>
              </a:rPr>
              <a:t>Converting raw audio to suitable </a:t>
            </a:r>
          </a:p>
          <a:p>
            <a:pPr marL="0" indent="0" algn="l">
              <a:buNone/>
            </a:pPr>
            <a:r>
              <a:rPr lang="en-US" dirty="0">
                <a:solidFill>
                  <a:srgbClr val="272525"/>
                </a:solidFill>
                <a:latin typeface="Montserrat" pitchFamily="34" charset="0"/>
                <a:ea typeface="Montserrat" pitchFamily="34" charset="-122"/>
                <a:cs typeface="Montserrat" pitchFamily="34" charset="-120"/>
              </a:rPr>
              <a:t>representations for AI processing.</a:t>
            </a:r>
            <a:endParaRPr lang="en-US" dirty="0"/>
          </a:p>
        </p:txBody>
      </p:sp>
      <p:pic>
        <p:nvPicPr>
          <p:cNvPr id="9" name="Image 2" descr="preencoded.png"/>
          <p:cNvPicPr>
            <a:picLocks noChangeAspect="1"/>
          </p:cNvPicPr>
          <p:nvPr/>
        </p:nvPicPr>
        <p:blipFill>
          <a:blip r:embed="rId5"/>
          <a:stretch>
            <a:fillRect/>
          </a:stretch>
        </p:blipFill>
        <p:spPr>
          <a:xfrm>
            <a:off x="1074794" y="6383029"/>
            <a:ext cx="308610" cy="308610"/>
          </a:xfrm>
          <a:prstGeom prst="rect">
            <a:avLst/>
          </a:prstGeom>
        </p:spPr>
      </p:pic>
      <p:sp>
        <p:nvSpPr>
          <p:cNvPr id="10" name="Text 5"/>
          <p:cNvSpPr/>
          <p:nvPr/>
        </p:nvSpPr>
        <p:spPr>
          <a:xfrm>
            <a:off x="1074794" y="6814987"/>
            <a:ext cx="1624251" cy="203002"/>
          </a:xfrm>
          <a:prstGeom prst="rect">
            <a:avLst/>
          </a:prstGeom>
          <a:noFill/>
          <a:ln/>
        </p:spPr>
        <p:txBody>
          <a:bodyPr wrap="none" lIns="0" tIns="0" rIns="0" bIns="0" rtlCol="0" anchor="t"/>
          <a:lstStyle/>
          <a:p>
            <a:pPr marL="0" indent="0" algn="l">
              <a:lnSpc>
                <a:spcPts val="1550"/>
              </a:lnSpc>
              <a:buNone/>
            </a:pPr>
            <a:r>
              <a:rPr lang="en-US" sz="2400" b="1" dirty="0">
                <a:solidFill>
                  <a:srgbClr val="272525"/>
                </a:solidFill>
                <a:latin typeface="Barlow Bold" pitchFamily="34" charset="0"/>
                <a:ea typeface="Barlow Bold" pitchFamily="34" charset="-122"/>
                <a:cs typeface="Barlow Bold" pitchFamily="34" charset="-120"/>
              </a:rPr>
              <a:t>Model Architecture</a:t>
            </a:r>
            <a:endParaRPr lang="en-US" sz="2400" dirty="0"/>
          </a:p>
        </p:txBody>
      </p:sp>
      <p:sp>
        <p:nvSpPr>
          <p:cNvPr id="11" name="Text 6"/>
          <p:cNvSpPr/>
          <p:nvPr/>
        </p:nvSpPr>
        <p:spPr>
          <a:xfrm>
            <a:off x="1074794" y="7079825"/>
            <a:ext cx="8280083" cy="197525"/>
          </a:xfrm>
          <a:prstGeom prst="rect">
            <a:avLst/>
          </a:prstGeom>
          <a:noFill/>
          <a:ln/>
        </p:spPr>
        <p:txBody>
          <a:bodyPr wrap="none" lIns="0" tIns="0" rIns="0" bIns="0" rtlCol="0" anchor="t"/>
          <a:lstStyle/>
          <a:p>
            <a:pPr marL="0" indent="0" algn="l">
              <a:buNone/>
            </a:pPr>
            <a:r>
              <a:rPr lang="en-US" dirty="0">
                <a:solidFill>
                  <a:srgbClr val="272525"/>
                </a:solidFill>
                <a:latin typeface="Montserrat" pitchFamily="34" charset="0"/>
                <a:ea typeface="Montserrat" pitchFamily="34" charset="-122"/>
                <a:cs typeface="Montserrat" pitchFamily="34" charset="-120"/>
              </a:rPr>
              <a:t>Implementing specialized neural </a:t>
            </a:r>
          </a:p>
          <a:p>
            <a:pPr marL="0" indent="0" algn="l">
              <a:buNone/>
            </a:pPr>
            <a:r>
              <a:rPr lang="en-US" dirty="0">
                <a:solidFill>
                  <a:srgbClr val="272525"/>
                </a:solidFill>
                <a:latin typeface="Montserrat" pitchFamily="34" charset="0"/>
                <a:ea typeface="Montserrat" pitchFamily="34" charset="-122"/>
                <a:cs typeface="Montserrat" pitchFamily="34" charset="-120"/>
              </a:rPr>
              <a:t>networks for audio generation.</a:t>
            </a:r>
            <a:endParaRPr lang="en-US" dirty="0"/>
          </a:p>
        </p:txBody>
      </p:sp>
      <p:pic>
        <p:nvPicPr>
          <p:cNvPr id="12" name="Image 3" descr="preencoded.png"/>
          <p:cNvPicPr>
            <a:picLocks noChangeAspect="1"/>
          </p:cNvPicPr>
          <p:nvPr/>
        </p:nvPicPr>
        <p:blipFill>
          <a:blip r:embed="rId6"/>
          <a:stretch>
            <a:fillRect/>
          </a:stretch>
        </p:blipFill>
        <p:spPr>
          <a:xfrm>
            <a:off x="5372100" y="4912731"/>
            <a:ext cx="308610" cy="308610"/>
          </a:xfrm>
          <a:prstGeom prst="rect">
            <a:avLst/>
          </a:prstGeom>
        </p:spPr>
      </p:pic>
      <p:sp>
        <p:nvSpPr>
          <p:cNvPr id="13" name="Text 7"/>
          <p:cNvSpPr/>
          <p:nvPr/>
        </p:nvSpPr>
        <p:spPr>
          <a:xfrm>
            <a:off x="5372100" y="5344690"/>
            <a:ext cx="1785461" cy="203002"/>
          </a:xfrm>
          <a:prstGeom prst="rect">
            <a:avLst/>
          </a:prstGeom>
          <a:noFill/>
          <a:ln/>
        </p:spPr>
        <p:txBody>
          <a:bodyPr wrap="none" lIns="0" tIns="0" rIns="0" bIns="0" rtlCol="0" anchor="t"/>
          <a:lstStyle/>
          <a:p>
            <a:pPr marL="0" indent="0" algn="l">
              <a:lnSpc>
                <a:spcPts val="1550"/>
              </a:lnSpc>
              <a:buNone/>
            </a:pPr>
            <a:r>
              <a:rPr lang="en-US" sz="2400" b="1" dirty="0">
                <a:solidFill>
                  <a:srgbClr val="272525"/>
                </a:solidFill>
                <a:latin typeface="Barlow Bold" pitchFamily="34" charset="0"/>
                <a:ea typeface="Barlow Bold" pitchFamily="34" charset="-122"/>
                <a:cs typeface="Barlow Bold" pitchFamily="34" charset="-120"/>
              </a:rPr>
              <a:t>Music Theory Integration</a:t>
            </a:r>
            <a:endParaRPr lang="en-US" sz="2400" dirty="0"/>
          </a:p>
        </p:txBody>
      </p:sp>
      <p:sp>
        <p:nvSpPr>
          <p:cNvPr id="14" name="Text 8"/>
          <p:cNvSpPr/>
          <p:nvPr/>
        </p:nvSpPr>
        <p:spPr>
          <a:xfrm>
            <a:off x="5372100" y="5621904"/>
            <a:ext cx="8280083" cy="197525"/>
          </a:xfrm>
          <a:prstGeom prst="rect">
            <a:avLst/>
          </a:prstGeom>
          <a:noFill/>
          <a:ln/>
        </p:spPr>
        <p:txBody>
          <a:bodyPr wrap="none" lIns="0" tIns="0" rIns="0" bIns="0" rtlCol="0" anchor="t"/>
          <a:lstStyle/>
          <a:p>
            <a:pPr marL="0" indent="0" algn="l">
              <a:buNone/>
            </a:pPr>
            <a:r>
              <a:rPr lang="en-US" dirty="0">
                <a:solidFill>
                  <a:srgbClr val="272525"/>
                </a:solidFill>
                <a:latin typeface="Montserrat" pitchFamily="34" charset="0"/>
                <a:ea typeface="Montserrat" pitchFamily="34" charset="-122"/>
                <a:cs typeface="Montserrat" pitchFamily="34" charset="-120"/>
              </a:rPr>
              <a:t>Incorporating musical structure and </a:t>
            </a:r>
          </a:p>
          <a:p>
            <a:pPr marL="0" indent="0" algn="l">
              <a:buNone/>
            </a:pPr>
            <a:r>
              <a:rPr lang="en-US" dirty="0">
                <a:solidFill>
                  <a:srgbClr val="272525"/>
                </a:solidFill>
                <a:latin typeface="Montserrat" pitchFamily="34" charset="0"/>
                <a:ea typeface="Montserrat" pitchFamily="34" charset="-122"/>
                <a:cs typeface="Montserrat" pitchFamily="34" charset="-120"/>
              </a:rPr>
              <a:t>theory into the generation process.</a:t>
            </a:r>
            <a:endParaRPr lang="en-US" dirty="0"/>
          </a:p>
        </p:txBody>
      </p:sp>
      <p:pic>
        <p:nvPicPr>
          <p:cNvPr id="15" name="Image 4" descr="preencoded.png"/>
          <p:cNvPicPr>
            <a:picLocks noChangeAspect="1"/>
          </p:cNvPicPr>
          <p:nvPr/>
        </p:nvPicPr>
        <p:blipFill>
          <a:blip r:embed="rId7"/>
          <a:stretch>
            <a:fillRect/>
          </a:stretch>
        </p:blipFill>
        <p:spPr>
          <a:xfrm>
            <a:off x="5372100" y="6385608"/>
            <a:ext cx="308610" cy="308610"/>
          </a:xfrm>
          <a:prstGeom prst="rect">
            <a:avLst/>
          </a:prstGeom>
        </p:spPr>
      </p:pic>
      <p:sp>
        <p:nvSpPr>
          <p:cNvPr id="16" name="Text 9"/>
          <p:cNvSpPr/>
          <p:nvPr/>
        </p:nvSpPr>
        <p:spPr>
          <a:xfrm>
            <a:off x="5372100" y="6817567"/>
            <a:ext cx="1624251" cy="203002"/>
          </a:xfrm>
          <a:prstGeom prst="rect">
            <a:avLst/>
          </a:prstGeom>
          <a:noFill/>
          <a:ln/>
        </p:spPr>
        <p:txBody>
          <a:bodyPr wrap="none" lIns="0" tIns="0" rIns="0" bIns="0" rtlCol="0" anchor="t"/>
          <a:lstStyle/>
          <a:p>
            <a:pPr marL="0" indent="0" algn="l">
              <a:lnSpc>
                <a:spcPts val="1550"/>
              </a:lnSpc>
              <a:buNone/>
            </a:pPr>
            <a:r>
              <a:rPr lang="en-US" sz="2400" b="1" dirty="0">
                <a:solidFill>
                  <a:srgbClr val="272525"/>
                </a:solidFill>
                <a:latin typeface="Barlow Bold" pitchFamily="34" charset="0"/>
                <a:ea typeface="Barlow Bold" pitchFamily="34" charset="-122"/>
                <a:cs typeface="Barlow Bold" pitchFamily="34" charset="-120"/>
              </a:rPr>
              <a:t>Output Synthesis</a:t>
            </a:r>
            <a:endParaRPr lang="en-US" sz="2400" dirty="0"/>
          </a:p>
        </p:txBody>
      </p:sp>
      <p:sp>
        <p:nvSpPr>
          <p:cNvPr id="17" name="Text 10"/>
          <p:cNvSpPr/>
          <p:nvPr/>
        </p:nvSpPr>
        <p:spPr>
          <a:xfrm>
            <a:off x="5372100" y="7082404"/>
            <a:ext cx="8280083" cy="197525"/>
          </a:xfrm>
          <a:prstGeom prst="rect">
            <a:avLst/>
          </a:prstGeom>
          <a:noFill/>
          <a:ln/>
        </p:spPr>
        <p:txBody>
          <a:bodyPr wrap="none" lIns="0" tIns="0" rIns="0" bIns="0" rtlCol="0" anchor="t"/>
          <a:lstStyle/>
          <a:p>
            <a:pPr marL="0" indent="0" algn="l">
              <a:buNone/>
            </a:pPr>
            <a:r>
              <a:rPr lang="en-US" dirty="0">
                <a:solidFill>
                  <a:srgbClr val="272525"/>
                </a:solidFill>
                <a:latin typeface="Montserrat" pitchFamily="34" charset="0"/>
                <a:ea typeface="Montserrat" pitchFamily="34" charset="-122"/>
                <a:cs typeface="Montserrat" pitchFamily="34" charset="-120"/>
              </a:rPr>
              <a:t>Converting model outputs back into </a:t>
            </a:r>
          </a:p>
          <a:p>
            <a:pPr marL="0" indent="0" algn="l">
              <a:buNone/>
            </a:pPr>
            <a:r>
              <a:rPr lang="en-US" dirty="0">
                <a:solidFill>
                  <a:srgbClr val="272525"/>
                </a:solidFill>
                <a:latin typeface="Montserrat" pitchFamily="34" charset="0"/>
                <a:ea typeface="Montserrat" pitchFamily="34" charset="-122"/>
                <a:cs typeface="Montserrat" pitchFamily="34" charset="-120"/>
              </a:rPr>
              <a:t>audible waveforms.</a:t>
            </a:r>
            <a:endParaRPr lang="en-US" dirty="0"/>
          </a:p>
        </p:txBody>
      </p:sp>
      <p:sp>
        <p:nvSpPr>
          <p:cNvPr id="19" name="TextBox 18">
            <a:extLst>
              <a:ext uri="{FF2B5EF4-FFF2-40B4-BE49-F238E27FC236}">
                <a16:creationId xmlns:a16="http://schemas.microsoft.com/office/drawing/2014/main" id="{991DCA88-7CD7-889F-782E-8815971DC6A0}"/>
              </a:ext>
            </a:extLst>
          </p:cNvPr>
          <p:cNvSpPr txBox="1"/>
          <p:nvPr/>
        </p:nvSpPr>
        <p:spPr>
          <a:xfrm>
            <a:off x="769559" y="3031154"/>
            <a:ext cx="8757831" cy="1477328"/>
          </a:xfrm>
          <a:prstGeom prst="rect">
            <a:avLst/>
          </a:prstGeom>
          <a:noFill/>
        </p:spPr>
        <p:txBody>
          <a:bodyPr wrap="square">
            <a:spAutoFit/>
          </a:bodyPr>
          <a:lstStyle/>
          <a:p>
            <a:pPr marL="0" indent="0">
              <a:buNone/>
            </a:pPr>
            <a:r>
              <a:rPr lang="en-US" dirty="0">
                <a:solidFill>
                  <a:srgbClr val="272525"/>
                </a:solidFill>
                <a:latin typeface="Montserrat" pitchFamily="34" charset="0"/>
                <a:ea typeface="Montserrat" pitchFamily="34" charset="-122"/>
                <a:cs typeface="Montserrat" pitchFamily="34" charset="-120"/>
              </a:rPr>
              <a:t>it into a suitable representation (e.g., </a:t>
            </a:r>
            <a:r>
              <a:rPr lang="en-US" dirty="0" err="1">
                <a:solidFill>
                  <a:srgbClr val="272525"/>
                </a:solidFill>
                <a:latin typeface="Montserrat" pitchFamily="34" charset="0"/>
                <a:ea typeface="Montserrat" pitchFamily="34" charset="-122"/>
                <a:cs typeface="Montserrat" pitchFamily="34" charset="-120"/>
              </a:rPr>
              <a:t>mel</a:t>
            </a:r>
            <a:r>
              <a:rPr lang="en-US" dirty="0">
                <a:solidFill>
                  <a:srgbClr val="272525"/>
                </a:solidFill>
                <a:latin typeface="Montserrat" pitchFamily="34" charset="0"/>
                <a:ea typeface="Montserrat" pitchFamily="34" charset="-122"/>
                <a:cs typeface="Montserrat" pitchFamily="34" charset="-120"/>
              </a:rPr>
              <a:t> spectrograms), and then training or fine-tuning a model to generate new audio samples. Advanced implementations could explore conditioning the generation on specific instruments, genres, or even lyrics, opening up exciting possibilities for creative applications in music production and sound design.</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101942" y="1451556"/>
            <a:ext cx="4528458" cy="6792687"/>
          </a:xfrm>
          <a:prstGeom prst="rect">
            <a:avLst/>
          </a:prstGeom>
        </p:spPr>
      </p:pic>
      <p:sp>
        <p:nvSpPr>
          <p:cNvPr id="3" name="Text 0"/>
          <p:cNvSpPr/>
          <p:nvPr/>
        </p:nvSpPr>
        <p:spPr>
          <a:xfrm>
            <a:off x="805636" y="543778"/>
            <a:ext cx="7858839" cy="440888"/>
          </a:xfrm>
          <a:prstGeom prst="rect">
            <a:avLst/>
          </a:prstGeom>
          <a:noFill/>
          <a:ln/>
        </p:spPr>
        <p:txBody>
          <a:bodyPr wrap="none" lIns="0" tIns="0" rIns="0" bIns="0" rtlCol="0" anchor="t"/>
          <a:lstStyle/>
          <a:p>
            <a:pPr marL="0" indent="0">
              <a:lnSpc>
                <a:spcPts val="3450"/>
              </a:lnSpc>
              <a:buNone/>
            </a:pPr>
            <a:r>
              <a:rPr lang="en-US" sz="4000" b="1" dirty="0">
                <a:solidFill>
                  <a:srgbClr val="7068F4"/>
                </a:solidFill>
                <a:latin typeface="Barlow Bold" pitchFamily="34" charset="0"/>
                <a:ea typeface="Barlow Bold" pitchFamily="34" charset="-122"/>
                <a:cs typeface="Barlow Bold" pitchFamily="34" charset="-120"/>
              </a:rPr>
              <a:t>Large Language Models: The Foundation of Text AI</a:t>
            </a:r>
            <a:endParaRPr lang="en-US" sz="4000" dirty="0"/>
          </a:p>
        </p:txBody>
      </p:sp>
      <p:sp>
        <p:nvSpPr>
          <p:cNvPr id="4" name="Text 1"/>
          <p:cNvSpPr/>
          <p:nvPr/>
        </p:nvSpPr>
        <p:spPr>
          <a:xfrm>
            <a:off x="805635" y="1145486"/>
            <a:ext cx="8900067" cy="857726"/>
          </a:xfrm>
          <a:prstGeom prst="rect">
            <a:avLst/>
          </a:prstGeom>
          <a:noFill/>
          <a:ln/>
        </p:spPr>
        <p:txBody>
          <a:bodyPr wrap="square" lIns="0" tIns="0" rIns="0" bIns="0" rtlCol="0" anchor="t"/>
          <a:lstStyle/>
          <a:p>
            <a:pPr marL="0" indent="0">
              <a:lnSpc>
                <a:spcPts val="1650"/>
              </a:lnSpc>
              <a:buNone/>
            </a:pPr>
            <a:r>
              <a:rPr lang="en-US" dirty="0">
                <a:solidFill>
                  <a:srgbClr val="272525"/>
                </a:solidFill>
                <a:latin typeface="Montserrat" pitchFamily="34" charset="0"/>
                <a:ea typeface="Montserrat" pitchFamily="34" charset="-122"/>
                <a:cs typeface="Montserrat" pitchFamily="34" charset="-120"/>
              </a:rPr>
              <a:t>Large Language Models (LLMs) have revolutionized the field of natural language processing. These sophisticated neural networks are trained on vast amounts of text data, enabling them to understand and generate human-like text with remarkable accuracy. LLMs like GPT (Generative Pre-trained Transformer) have set new benchmarks in language understanding and generation tasks.</a:t>
            </a:r>
            <a:endParaRPr lang="en-US" dirty="0"/>
          </a:p>
        </p:txBody>
      </p:sp>
      <p:sp>
        <p:nvSpPr>
          <p:cNvPr id="5" name="Text 2"/>
          <p:cNvSpPr/>
          <p:nvPr/>
        </p:nvSpPr>
        <p:spPr>
          <a:xfrm>
            <a:off x="780973" y="2703757"/>
            <a:ext cx="8839106" cy="857726"/>
          </a:xfrm>
          <a:prstGeom prst="rect">
            <a:avLst/>
          </a:prstGeom>
          <a:noFill/>
          <a:ln/>
        </p:spPr>
        <p:txBody>
          <a:bodyPr wrap="square" lIns="0" tIns="0" rIns="0" bIns="0" rtlCol="0" anchor="t"/>
          <a:lstStyle/>
          <a:p>
            <a:pPr marL="0" indent="0">
              <a:lnSpc>
                <a:spcPts val="1650"/>
              </a:lnSpc>
              <a:buNone/>
            </a:pPr>
            <a:r>
              <a:rPr lang="en-US" dirty="0">
                <a:solidFill>
                  <a:srgbClr val="272525"/>
                </a:solidFill>
                <a:latin typeface="Montserrat" pitchFamily="34" charset="0"/>
                <a:ea typeface="Montserrat" pitchFamily="34" charset="-122"/>
                <a:cs typeface="Montserrat" pitchFamily="34" charset="-120"/>
              </a:rPr>
              <a:t>The power of LLMs lies in their ability to capture complex linguistic patterns and semantic relationships. They can generate coherent paragraphs, complete unfinished sentences, and even engage in dialogue. The continuous advancements in LLM architecture and training techniques have led to models that can perform a wide range of language tasks with minimal fine-tuning.</a:t>
            </a:r>
            <a:endParaRPr lang="en-US" dirty="0"/>
          </a:p>
        </p:txBody>
      </p:sp>
      <p:sp>
        <p:nvSpPr>
          <p:cNvPr id="6" name="Shape 3"/>
          <p:cNvSpPr/>
          <p:nvPr/>
        </p:nvSpPr>
        <p:spPr>
          <a:xfrm>
            <a:off x="1263355" y="4114800"/>
            <a:ext cx="15240" cy="3534132"/>
          </a:xfrm>
          <a:prstGeom prst="roundRect">
            <a:avLst>
              <a:gd name="adj" fmla="val 791676"/>
            </a:avLst>
          </a:prstGeom>
          <a:solidFill>
            <a:srgbClr val="C1C3D0"/>
          </a:solidFill>
          <a:ln/>
        </p:spPr>
        <p:txBody>
          <a:bodyPr/>
          <a:lstStyle/>
          <a:p>
            <a:endParaRPr lang="en-US"/>
          </a:p>
        </p:txBody>
      </p:sp>
      <p:sp>
        <p:nvSpPr>
          <p:cNvPr id="7" name="Shape 4"/>
          <p:cNvSpPr/>
          <p:nvPr/>
        </p:nvSpPr>
        <p:spPr>
          <a:xfrm>
            <a:off x="1406527" y="4446260"/>
            <a:ext cx="469106" cy="15240"/>
          </a:xfrm>
          <a:prstGeom prst="roundRect">
            <a:avLst>
              <a:gd name="adj" fmla="val 791676"/>
            </a:avLst>
          </a:prstGeom>
          <a:solidFill>
            <a:srgbClr val="C1C3D0"/>
          </a:solidFill>
          <a:ln/>
        </p:spPr>
        <p:txBody>
          <a:bodyPr/>
          <a:lstStyle/>
          <a:p>
            <a:endParaRPr lang="en-US"/>
          </a:p>
        </p:txBody>
      </p:sp>
      <p:sp>
        <p:nvSpPr>
          <p:cNvPr id="8" name="Shape 5"/>
          <p:cNvSpPr/>
          <p:nvPr/>
        </p:nvSpPr>
        <p:spPr>
          <a:xfrm>
            <a:off x="1120182" y="4303146"/>
            <a:ext cx="301585" cy="301585"/>
          </a:xfrm>
          <a:prstGeom prst="roundRect">
            <a:avLst>
              <a:gd name="adj" fmla="val 40006"/>
            </a:avLst>
          </a:prstGeom>
          <a:solidFill>
            <a:srgbClr val="EEEFF5"/>
          </a:solidFill>
          <a:ln/>
          <a:effectLst>
            <a:outerShdw blurRad="33020" dist="16510" dir="13500000" algn="bl" rotWithShape="0">
              <a:srgbClr val="FFFFFF">
                <a:alpha val="70000"/>
              </a:srgbClr>
            </a:outerShdw>
          </a:effectLst>
        </p:spPr>
        <p:txBody>
          <a:bodyPr/>
          <a:lstStyle/>
          <a:p>
            <a:endParaRPr lang="en-US"/>
          </a:p>
        </p:txBody>
      </p:sp>
      <p:sp>
        <p:nvSpPr>
          <p:cNvPr id="9" name="Text 6"/>
          <p:cNvSpPr/>
          <p:nvPr/>
        </p:nvSpPr>
        <p:spPr>
          <a:xfrm>
            <a:off x="1233411" y="4348033"/>
            <a:ext cx="75009" cy="211693"/>
          </a:xfrm>
          <a:prstGeom prst="rect">
            <a:avLst/>
          </a:prstGeom>
          <a:noFill/>
          <a:ln/>
        </p:spPr>
        <p:txBody>
          <a:bodyPr wrap="none" lIns="0" tIns="0" rIns="0" bIns="0" rtlCol="0" anchor="t"/>
          <a:lstStyle/>
          <a:p>
            <a:pPr marL="0" indent="0" algn="ctr">
              <a:lnSpc>
                <a:spcPts val="1650"/>
              </a:lnSpc>
              <a:buNone/>
            </a:pPr>
            <a:r>
              <a:rPr lang="en-US" sz="1650" b="1" dirty="0">
                <a:solidFill>
                  <a:srgbClr val="272525"/>
                </a:solidFill>
                <a:latin typeface="Barlow Bold" pitchFamily="34" charset="0"/>
                <a:ea typeface="Barlow Bold" pitchFamily="34" charset="-122"/>
                <a:cs typeface="Barlow Bold" pitchFamily="34" charset="-120"/>
              </a:rPr>
              <a:t>1</a:t>
            </a:r>
            <a:endParaRPr lang="en-US" sz="1650" dirty="0"/>
          </a:p>
        </p:txBody>
      </p:sp>
      <p:sp>
        <p:nvSpPr>
          <p:cNvPr id="10" name="Text 7"/>
          <p:cNvSpPr/>
          <p:nvPr/>
        </p:nvSpPr>
        <p:spPr>
          <a:xfrm>
            <a:off x="2008210" y="4286359"/>
            <a:ext cx="1763792" cy="220385"/>
          </a:xfrm>
          <a:prstGeom prst="rect">
            <a:avLst/>
          </a:prstGeom>
          <a:noFill/>
          <a:ln/>
        </p:spPr>
        <p:txBody>
          <a:bodyPr wrap="none" lIns="0" tIns="0" rIns="0" bIns="0" rtlCol="0" anchor="t"/>
          <a:lstStyle/>
          <a:p>
            <a:pPr marL="0" indent="0" algn="l">
              <a:lnSpc>
                <a:spcPts val="1700"/>
              </a:lnSpc>
              <a:buNone/>
            </a:pPr>
            <a:r>
              <a:rPr lang="en-US" sz="2400" b="1" dirty="0">
                <a:solidFill>
                  <a:srgbClr val="272525"/>
                </a:solidFill>
                <a:latin typeface="Barlow Bold" pitchFamily="34" charset="0"/>
                <a:ea typeface="Barlow Bold" pitchFamily="34" charset="-122"/>
                <a:cs typeface="Barlow Bold" pitchFamily="34" charset="-120"/>
              </a:rPr>
              <a:t>Data Collection</a:t>
            </a:r>
            <a:endParaRPr lang="en-US" sz="2400" dirty="0"/>
          </a:p>
        </p:txBody>
      </p:sp>
      <p:sp>
        <p:nvSpPr>
          <p:cNvPr id="11" name="Text 8"/>
          <p:cNvSpPr/>
          <p:nvPr/>
        </p:nvSpPr>
        <p:spPr>
          <a:xfrm>
            <a:off x="2008210" y="4587110"/>
            <a:ext cx="7267575" cy="214432"/>
          </a:xfrm>
          <a:prstGeom prst="rect">
            <a:avLst/>
          </a:prstGeom>
          <a:noFill/>
          <a:ln/>
        </p:spPr>
        <p:txBody>
          <a:bodyPr wrap="none" lIns="0" tIns="0" rIns="0" bIns="0" rtlCol="0" anchor="t"/>
          <a:lstStyle/>
          <a:p>
            <a:pPr marL="0" indent="0" algn="l">
              <a:buNone/>
            </a:pPr>
            <a:r>
              <a:rPr lang="en-US" dirty="0">
                <a:solidFill>
                  <a:srgbClr val="272525"/>
                </a:solidFill>
                <a:latin typeface="Montserrat" pitchFamily="34" charset="0"/>
                <a:ea typeface="Montserrat" pitchFamily="34" charset="-122"/>
                <a:cs typeface="Montserrat" pitchFamily="34" charset="-120"/>
              </a:rPr>
              <a:t>Gathering diverse and high-quality text data from various sources </a:t>
            </a:r>
          </a:p>
          <a:p>
            <a:pPr marL="0" indent="0" algn="l">
              <a:lnSpc>
                <a:spcPts val="1650"/>
              </a:lnSpc>
              <a:buNone/>
            </a:pPr>
            <a:r>
              <a:rPr lang="en-US" dirty="0">
                <a:solidFill>
                  <a:srgbClr val="272525"/>
                </a:solidFill>
                <a:latin typeface="Montserrat" pitchFamily="34" charset="0"/>
                <a:ea typeface="Montserrat" pitchFamily="34" charset="-122"/>
                <a:cs typeface="Montserrat" pitchFamily="34" charset="-120"/>
              </a:rPr>
              <a:t>to train the model.</a:t>
            </a:r>
            <a:endParaRPr lang="en-US" dirty="0"/>
          </a:p>
        </p:txBody>
      </p:sp>
      <p:sp>
        <p:nvSpPr>
          <p:cNvPr id="12" name="Shape 9"/>
          <p:cNvSpPr/>
          <p:nvPr/>
        </p:nvSpPr>
        <p:spPr>
          <a:xfrm>
            <a:off x="1406527" y="5234225"/>
            <a:ext cx="469106" cy="15240"/>
          </a:xfrm>
          <a:prstGeom prst="roundRect">
            <a:avLst>
              <a:gd name="adj" fmla="val 791676"/>
            </a:avLst>
          </a:prstGeom>
          <a:solidFill>
            <a:srgbClr val="C1C3D0"/>
          </a:solidFill>
          <a:ln/>
        </p:spPr>
        <p:txBody>
          <a:bodyPr/>
          <a:lstStyle/>
          <a:p>
            <a:endParaRPr lang="en-US"/>
          </a:p>
        </p:txBody>
      </p:sp>
      <p:sp>
        <p:nvSpPr>
          <p:cNvPr id="13" name="Shape 10"/>
          <p:cNvSpPr/>
          <p:nvPr/>
        </p:nvSpPr>
        <p:spPr>
          <a:xfrm>
            <a:off x="1120182" y="5247868"/>
            <a:ext cx="301585" cy="301585"/>
          </a:xfrm>
          <a:prstGeom prst="roundRect">
            <a:avLst>
              <a:gd name="adj" fmla="val 40006"/>
            </a:avLst>
          </a:prstGeom>
          <a:solidFill>
            <a:srgbClr val="EEEFF5"/>
          </a:solidFill>
          <a:ln/>
          <a:effectLst>
            <a:outerShdw blurRad="33020" dist="16510" dir="13500000" algn="bl" rotWithShape="0">
              <a:srgbClr val="FFFFFF">
                <a:alpha val="70000"/>
              </a:srgbClr>
            </a:outerShdw>
          </a:effectLst>
        </p:spPr>
        <p:txBody>
          <a:bodyPr/>
          <a:lstStyle/>
          <a:p>
            <a:endParaRPr lang="en-US"/>
          </a:p>
        </p:txBody>
      </p:sp>
      <p:sp>
        <p:nvSpPr>
          <p:cNvPr id="14" name="Text 11"/>
          <p:cNvSpPr/>
          <p:nvPr/>
        </p:nvSpPr>
        <p:spPr>
          <a:xfrm>
            <a:off x="1211622" y="5292754"/>
            <a:ext cx="118586" cy="211693"/>
          </a:xfrm>
          <a:prstGeom prst="rect">
            <a:avLst/>
          </a:prstGeom>
          <a:noFill/>
          <a:ln/>
        </p:spPr>
        <p:txBody>
          <a:bodyPr wrap="none" lIns="0" tIns="0" rIns="0" bIns="0" rtlCol="0" anchor="t"/>
          <a:lstStyle/>
          <a:p>
            <a:pPr marL="0" indent="0" algn="ctr">
              <a:lnSpc>
                <a:spcPts val="1650"/>
              </a:lnSpc>
              <a:buNone/>
            </a:pPr>
            <a:r>
              <a:rPr lang="en-US" sz="1650" b="1" dirty="0">
                <a:solidFill>
                  <a:srgbClr val="272525"/>
                </a:solidFill>
                <a:latin typeface="Barlow Bold" pitchFamily="34" charset="0"/>
                <a:ea typeface="Barlow Bold" pitchFamily="34" charset="-122"/>
                <a:cs typeface="Barlow Bold" pitchFamily="34" charset="-120"/>
              </a:rPr>
              <a:t>2</a:t>
            </a:r>
            <a:endParaRPr lang="en-US" sz="1650" dirty="0"/>
          </a:p>
        </p:txBody>
      </p:sp>
      <p:sp>
        <p:nvSpPr>
          <p:cNvPr id="15" name="Text 12"/>
          <p:cNvSpPr/>
          <p:nvPr/>
        </p:nvSpPr>
        <p:spPr>
          <a:xfrm>
            <a:off x="2008210" y="5231080"/>
            <a:ext cx="1763792" cy="220385"/>
          </a:xfrm>
          <a:prstGeom prst="rect">
            <a:avLst/>
          </a:prstGeom>
          <a:noFill/>
          <a:ln/>
        </p:spPr>
        <p:txBody>
          <a:bodyPr wrap="none" lIns="0" tIns="0" rIns="0" bIns="0" rtlCol="0" anchor="t"/>
          <a:lstStyle/>
          <a:p>
            <a:pPr marL="0" indent="0" algn="l">
              <a:lnSpc>
                <a:spcPts val="1700"/>
              </a:lnSpc>
              <a:buNone/>
            </a:pPr>
            <a:r>
              <a:rPr lang="en-US" sz="2400" b="1" dirty="0">
                <a:solidFill>
                  <a:srgbClr val="272525"/>
                </a:solidFill>
                <a:latin typeface="Barlow Bold" pitchFamily="34" charset="0"/>
                <a:ea typeface="Barlow Bold" pitchFamily="34" charset="-122"/>
                <a:cs typeface="Barlow Bold" pitchFamily="34" charset="-120"/>
              </a:rPr>
              <a:t>Pre-training</a:t>
            </a:r>
            <a:endParaRPr lang="en-US" sz="2400" dirty="0"/>
          </a:p>
        </p:txBody>
      </p:sp>
      <p:sp>
        <p:nvSpPr>
          <p:cNvPr id="16" name="Text 13"/>
          <p:cNvSpPr/>
          <p:nvPr/>
        </p:nvSpPr>
        <p:spPr>
          <a:xfrm>
            <a:off x="2008210" y="5466517"/>
            <a:ext cx="7267575" cy="214432"/>
          </a:xfrm>
          <a:prstGeom prst="rect">
            <a:avLst/>
          </a:prstGeom>
          <a:noFill/>
          <a:ln/>
        </p:spPr>
        <p:txBody>
          <a:bodyPr wrap="none" lIns="0" tIns="0" rIns="0" bIns="0" rtlCol="0" anchor="t"/>
          <a:lstStyle/>
          <a:p>
            <a:pPr marL="0" indent="0" algn="l">
              <a:buNone/>
            </a:pPr>
            <a:r>
              <a:rPr lang="en-US" dirty="0">
                <a:solidFill>
                  <a:srgbClr val="272525"/>
                </a:solidFill>
                <a:latin typeface="Montserrat" pitchFamily="34" charset="0"/>
                <a:ea typeface="Montserrat" pitchFamily="34" charset="-122"/>
                <a:cs typeface="Montserrat" pitchFamily="34" charset="-120"/>
              </a:rPr>
              <a:t>Training the model on a large corpus of text to learn general </a:t>
            </a:r>
          </a:p>
          <a:p>
            <a:pPr marL="0" indent="0" algn="l">
              <a:lnSpc>
                <a:spcPts val="1650"/>
              </a:lnSpc>
              <a:buNone/>
            </a:pPr>
            <a:r>
              <a:rPr lang="en-US" dirty="0">
                <a:solidFill>
                  <a:srgbClr val="272525"/>
                </a:solidFill>
                <a:latin typeface="Montserrat" pitchFamily="34" charset="0"/>
                <a:ea typeface="Montserrat" pitchFamily="34" charset="-122"/>
                <a:cs typeface="Montserrat" pitchFamily="34" charset="-120"/>
              </a:rPr>
              <a:t>language understanding.</a:t>
            </a:r>
            <a:endParaRPr lang="en-US" dirty="0"/>
          </a:p>
        </p:txBody>
      </p:sp>
      <p:sp>
        <p:nvSpPr>
          <p:cNvPr id="17" name="Shape 14"/>
          <p:cNvSpPr/>
          <p:nvPr/>
        </p:nvSpPr>
        <p:spPr>
          <a:xfrm>
            <a:off x="1406527" y="6334126"/>
            <a:ext cx="469106" cy="15240"/>
          </a:xfrm>
          <a:prstGeom prst="roundRect">
            <a:avLst>
              <a:gd name="adj" fmla="val 791676"/>
            </a:avLst>
          </a:prstGeom>
          <a:solidFill>
            <a:srgbClr val="C1C3D0"/>
          </a:solidFill>
          <a:ln/>
        </p:spPr>
        <p:txBody>
          <a:bodyPr/>
          <a:lstStyle/>
          <a:p>
            <a:endParaRPr lang="en-US"/>
          </a:p>
        </p:txBody>
      </p:sp>
      <p:sp>
        <p:nvSpPr>
          <p:cNvPr id="18" name="Shape 15"/>
          <p:cNvSpPr/>
          <p:nvPr/>
        </p:nvSpPr>
        <p:spPr>
          <a:xfrm>
            <a:off x="1120182" y="6191013"/>
            <a:ext cx="301585" cy="301585"/>
          </a:xfrm>
          <a:prstGeom prst="roundRect">
            <a:avLst>
              <a:gd name="adj" fmla="val 40006"/>
            </a:avLst>
          </a:prstGeom>
          <a:solidFill>
            <a:srgbClr val="EEEFF5"/>
          </a:solidFill>
          <a:ln/>
          <a:effectLst>
            <a:outerShdw blurRad="33020" dist="16510" dir="13500000" algn="bl" rotWithShape="0">
              <a:srgbClr val="FFFFFF">
                <a:alpha val="70000"/>
              </a:srgbClr>
            </a:outerShdw>
          </a:effectLst>
        </p:spPr>
        <p:txBody>
          <a:bodyPr/>
          <a:lstStyle/>
          <a:p>
            <a:endParaRPr lang="en-US"/>
          </a:p>
        </p:txBody>
      </p:sp>
      <p:sp>
        <p:nvSpPr>
          <p:cNvPr id="19" name="Text 16"/>
          <p:cNvSpPr/>
          <p:nvPr/>
        </p:nvSpPr>
        <p:spPr>
          <a:xfrm>
            <a:off x="1213765" y="6235900"/>
            <a:ext cx="114300" cy="211693"/>
          </a:xfrm>
          <a:prstGeom prst="rect">
            <a:avLst/>
          </a:prstGeom>
          <a:noFill/>
          <a:ln/>
        </p:spPr>
        <p:txBody>
          <a:bodyPr wrap="none" lIns="0" tIns="0" rIns="0" bIns="0" rtlCol="0" anchor="t"/>
          <a:lstStyle/>
          <a:p>
            <a:pPr marL="0" indent="0" algn="ctr">
              <a:lnSpc>
                <a:spcPts val="1650"/>
              </a:lnSpc>
              <a:buNone/>
            </a:pPr>
            <a:r>
              <a:rPr lang="en-US" sz="1650" b="1" dirty="0">
                <a:solidFill>
                  <a:srgbClr val="272525"/>
                </a:solidFill>
                <a:latin typeface="Barlow Bold" pitchFamily="34" charset="0"/>
                <a:ea typeface="Barlow Bold" pitchFamily="34" charset="-122"/>
                <a:cs typeface="Barlow Bold" pitchFamily="34" charset="-120"/>
              </a:rPr>
              <a:t>3</a:t>
            </a:r>
            <a:endParaRPr lang="en-US" sz="1650" dirty="0"/>
          </a:p>
        </p:txBody>
      </p:sp>
      <p:sp>
        <p:nvSpPr>
          <p:cNvPr id="20" name="Text 17"/>
          <p:cNvSpPr/>
          <p:nvPr/>
        </p:nvSpPr>
        <p:spPr>
          <a:xfrm>
            <a:off x="2008210" y="6174225"/>
            <a:ext cx="1763792" cy="220385"/>
          </a:xfrm>
          <a:prstGeom prst="rect">
            <a:avLst/>
          </a:prstGeom>
          <a:noFill/>
          <a:ln/>
        </p:spPr>
        <p:txBody>
          <a:bodyPr wrap="none" lIns="0" tIns="0" rIns="0" bIns="0" rtlCol="0" anchor="t"/>
          <a:lstStyle/>
          <a:p>
            <a:pPr marL="0" indent="0" algn="l">
              <a:lnSpc>
                <a:spcPts val="1700"/>
              </a:lnSpc>
              <a:buNone/>
            </a:pPr>
            <a:r>
              <a:rPr lang="en-US" sz="2400" b="1" dirty="0">
                <a:solidFill>
                  <a:srgbClr val="272525"/>
                </a:solidFill>
                <a:latin typeface="Barlow Bold" pitchFamily="34" charset="0"/>
                <a:ea typeface="Barlow Bold" pitchFamily="34" charset="-122"/>
                <a:cs typeface="Barlow Bold" pitchFamily="34" charset="-120"/>
              </a:rPr>
              <a:t>Fine-tuning</a:t>
            </a:r>
            <a:endParaRPr lang="en-US" sz="2400" dirty="0"/>
          </a:p>
        </p:txBody>
      </p:sp>
      <p:sp>
        <p:nvSpPr>
          <p:cNvPr id="21" name="Text 18"/>
          <p:cNvSpPr/>
          <p:nvPr/>
        </p:nvSpPr>
        <p:spPr>
          <a:xfrm>
            <a:off x="2008210" y="6383536"/>
            <a:ext cx="7267575" cy="214432"/>
          </a:xfrm>
          <a:prstGeom prst="rect">
            <a:avLst/>
          </a:prstGeom>
          <a:noFill/>
          <a:ln/>
        </p:spPr>
        <p:txBody>
          <a:bodyPr wrap="none" lIns="0" tIns="0" rIns="0" bIns="0" rtlCol="0" anchor="t"/>
          <a:lstStyle/>
          <a:p>
            <a:pPr marL="0" indent="0" algn="l">
              <a:buNone/>
            </a:pPr>
            <a:r>
              <a:rPr lang="en-US" dirty="0">
                <a:solidFill>
                  <a:srgbClr val="272525"/>
                </a:solidFill>
                <a:latin typeface="Montserrat" pitchFamily="34" charset="0"/>
                <a:ea typeface="Montserrat" pitchFamily="34" charset="-122"/>
                <a:cs typeface="Montserrat" pitchFamily="34" charset="-120"/>
              </a:rPr>
              <a:t>Adapting the pre-trained model to specific tasks or domains </a:t>
            </a:r>
          </a:p>
          <a:p>
            <a:pPr marL="0" indent="0" algn="l">
              <a:lnSpc>
                <a:spcPts val="1650"/>
              </a:lnSpc>
              <a:buNone/>
            </a:pPr>
            <a:r>
              <a:rPr lang="en-US" dirty="0">
                <a:solidFill>
                  <a:srgbClr val="272525"/>
                </a:solidFill>
                <a:latin typeface="Montserrat" pitchFamily="34" charset="0"/>
                <a:ea typeface="Montserrat" pitchFamily="34" charset="-122"/>
                <a:cs typeface="Montserrat" pitchFamily="34" charset="-120"/>
              </a:rPr>
              <a:t>for improved performance.</a:t>
            </a:r>
            <a:endParaRPr lang="en-US" dirty="0"/>
          </a:p>
        </p:txBody>
      </p:sp>
      <p:sp>
        <p:nvSpPr>
          <p:cNvPr id="22" name="Shape 19"/>
          <p:cNvSpPr/>
          <p:nvPr/>
        </p:nvSpPr>
        <p:spPr>
          <a:xfrm>
            <a:off x="1406527" y="7238083"/>
            <a:ext cx="469106" cy="15240"/>
          </a:xfrm>
          <a:prstGeom prst="roundRect">
            <a:avLst>
              <a:gd name="adj" fmla="val 791676"/>
            </a:avLst>
          </a:prstGeom>
          <a:solidFill>
            <a:srgbClr val="C1C3D0"/>
          </a:solidFill>
          <a:ln/>
        </p:spPr>
        <p:txBody>
          <a:bodyPr/>
          <a:lstStyle/>
          <a:p>
            <a:endParaRPr lang="en-US"/>
          </a:p>
        </p:txBody>
      </p:sp>
      <p:sp>
        <p:nvSpPr>
          <p:cNvPr id="23" name="Shape 20"/>
          <p:cNvSpPr/>
          <p:nvPr/>
        </p:nvSpPr>
        <p:spPr>
          <a:xfrm>
            <a:off x="1120182" y="7094970"/>
            <a:ext cx="301585" cy="301585"/>
          </a:xfrm>
          <a:prstGeom prst="roundRect">
            <a:avLst>
              <a:gd name="adj" fmla="val 40006"/>
            </a:avLst>
          </a:prstGeom>
          <a:solidFill>
            <a:srgbClr val="EEEFF5"/>
          </a:solidFill>
          <a:ln/>
          <a:effectLst>
            <a:outerShdw blurRad="33020" dist="16510" dir="13500000" algn="bl" rotWithShape="0">
              <a:srgbClr val="FFFFFF">
                <a:alpha val="70000"/>
              </a:srgbClr>
            </a:outerShdw>
          </a:effectLst>
        </p:spPr>
        <p:txBody>
          <a:bodyPr/>
          <a:lstStyle/>
          <a:p>
            <a:endParaRPr lang="en-US"/>
          </a:p>
        </p:txBody>
      </p:sp>
      <p:sp>
        <p:nvSpPr>
          <p:cNvPr id="24" name="Text 21"/>
          <p:cNvSpPr/>
          <p:nvPr/>
        </p:nvSpPr>
        <p:spPr>
          <a:xfrm>
            <a:off x="1206860" y="7139856"/>
            <a:ext cx="128111" cy="211693"/>
          </a:xfrm>
          <a:prstGeom prst="rect">
            <a:avLst/>
          </a:prstGeom>
          <a:noFill/>
          <a:ln/>
        </p:spPr>
        <p:txBody>
          <a:bodyPr wrap="none" lIns="0" tIns="0" rIns="0" bIns="0" rtlCol="0" anchor="t"/>
          <a:lstStyle/>
          <a:p>
            <a:pPr marL="0" indent="0" algn="ctr">
              <a:lnSpc>
                <a:spcPts val="1650"/>
              </a:lnSpc>
              <a:buNone/>
            </a:pPr>
            <a:r>
              <a:rPr lang="en-US" sz="1650" b="1" dirty="0">
                <a:solidFill>
                  <a:srgbClr val="272525"/>
                </a:solidFill>
                <a:latin typeface="Barlow Bold" pitchFamily="34" charset="0"/>
                <a:ea typeface="Barlow Bold" pitchFamily="34" charset="-122"/>
                <a:cs typeface="Barlow Bold" pitchFamily="34" charset="-120"/>
              </a:rPr>
              <a:t>4</a:t>
            </a:r>
            <a:endParaRPr lang="en-US" sz="1650" dirty="0"/>
          </a:p>
        </p:txBody>
      </p:sp>
      <p:sp>
        <p:nvSpPr>
          <p:cNvPr id="25" name="Text 22"/>
          <p:cNvSpPr/>
          <p:nvPr/>
        </p:nvSpPr>
        <p:spPr>
          <a:xfrm>
            <a:off x="2008210" y="7078182"/>
            <a:ext cx="1763792" cy="220385"/>
          </a:xfrm>
          <a:prstGeom prst="rect">
            <a:avLst/>
          </a:prstGeom>
          <a:noFill/>
          <a:ln/>
        </p:spPr>
        <p:txBody>
          <a:bodyPr wrap="none" lIns="0" tIns="0" rIns="0" bIns="0" rtlCol="0" anchor="t"/>
          <a:lstStyle/>
          <a:p>
            <a:pPr marL="0" indent="0" algn="l">
              <a:lnSpc>
                <a:spcPts val="1700"/>
              </a:lnSpc>
              <a:buNone/>
            </a:pPr>
            <a:r>
              <a:rPr lang="en-US" sz="2400" b="1" dirty="0">
                <a:solidFill>
                  <a:srgbClr val="272525"/>
                </a:solidFill>
                <a:latin typeface="Barlow Bold" pitchFamily="34" charset="0"/>
                <a:ea typeface="Barlow Bold" pitchFamily="34" charset="-122"/>
                <a:cs typeface="Barlow Bold" pitchFamily="34" charset="-120"/>
              </a:rPr>
              <a:t>Deployment</a:t>
            </a:r>
            <a:endParaRPr lang="en-US" sz="2400" dirty="0"/>
          </a:p>
        </p:txBody>
      </p:sp>
      <p:sp>
        <p:nvSpPr>
          <p:cNvPr id="26" name="Text 23"/>
          <p:cNvSpPr/>
          <p:nvPr/>
        </p:nvSpPr>
        <p:spPr>
          <a:xfrm>
            <a:off x="2008210" y="7300556"/>
            <a:ext cx="7267575" cy="214432"/>
          </a:xfrm>
          <a:prstGeom prst="rect">
            <a:avLst/>
          </a:prstGeom>
          <a:noFill/>
          <a:ln/>
        </p:spPr>
        <p:txBody>
          <a:bodyPr wrap="none" lIns="0" tIns="0" rIns="0" bIns="0" rtlCol="0" anchor="t"/>
          <a:lstStyle/>
          <a:p>
            <a:pPr marL="0" indent="0" algn="l">
              <a:buNone/>
            </a:pPr>
            <a:r>
              <a:rPr lang="en-US" dirty="0">
                <a:solidFill>
                  <a:srgbClr val="272525"/>
                </a:solidFill>
                <a:latin typeface="Montserrat" pitchFamily="34" charset="0"/>
                <a:ea typeface="Montserrat" pitchFamily="34" charset="-122"/>
                <a:cs typeface="Montserrat" pitchFamily="34" charset="-120"/>
              </a:rPr>
              <a:t>Integrating the fine-tuned model into applications for real-world </a:t>
            </a:r>
          </a:p>
          <a:p>
            <a:pPr marL="0" indent="0" algn="l">
              <a:lnSpc>
                <a:spcPts val="1650"/>
              </a:lnSpc>
              <a:buNone/>
            </a:pPr>
            <a:r>
              <a:rPr lang="en-US" dirty="0">
                <a:solidFill>
                  <a:srgbClr val="272525"/>
                </a:solidFill>
                <a:latin typeface="Montserrat" pitchFamily="34" charset="0"/>
                <a:ea typeface="Montserrat" pitchFamily="34" charset="-122"/>
                <a:cs typeface="Montserrat" pitchFamily="34" charset="-120"/>
              </a:rPr>
              <a:t>use.</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49593" y="564237"/>
            <a:ext cx="11558230" cy="516493"/>
          </a:xfrm>
          <a:prstGeom prst="rect">
            <a:avLst/>
          </a:prstGeom>
          <a:noFill/>
          <a:ln/>
        </p:spPr>
        <p:txBody>
          <a:bodyPr wrap="none" lIns="0" tIns="0" rIns="0" bIns="0" rtlCol="0" anchor="t"/>
          <a:lstStyle/>
          <a:p>
            <a:pPr marL="0" indent="0">
              <a:lnSpc>
                <a:spcPts val="4050"/>
              </a:lnSpc>
              <a:buNone/>
            </a:pPr>
            <a:r>
              <a:rPr lang="en-US" sz="4000" b="1" dirty="0">
                <a:solidFill>
                  <a:srgbClr val="7068F4"/>
                </a:solidFill>
                <a:latin typeface="Barlow Bold" pitchFamily="34" charset="0"/>
                <a:ea typeface="Barlow Bold" pitchFamily="34" charset="-122"/>
                <a:cs typeface="Barlow Bold" pitchFamily="34" charset="-120"/>
              </a:rPr>
              <a:t>Key Concepts: Tokens, Embeddings, </a:t>
            </a:r>
            <a:br>
              <a:rPr lang="en-US" sz="4000" b="1" dirty="0">
                <a:solidFill>
                  <a:srgbClr val="7068F4"/>
                </a:solidFill>
                <a:latin typeface="Barlow Bold" pitchFamily="34" charset="0"/>
                <a:ea typeface="Barlow Bold" pitchFamily="34" charset="-122"/>
                <a:cs typeface="Barlow Bold" pitchFamily="34" charset="-120"/>
              </a:rPr>
            </a:br>
            <a:r>
              <a:rPr lang="en-US" sz="4000" b="1" dirty="0">
                <a:solidFill>
                  <a:srgbClr val="7068F4"/>
                </a:solidFill>
                <a:latin typeface="Barlow Bold" pitchFamily="34" charset="0"/>
                <a:ea typeface="Barlow Bold" pitchFamily="34" charset="-122"/>
                <a:cs typeface="Barlow Bold" pitchFamily="34" charset="-120"/>
              </a:rPr>
              <a:t>and Attention Mechanisms</a:t>
            </a:r>
            <a:endParaRPr lang="en-US" sz="4000" dirty="0"/>
          </a:p>
        </p:txBody>
      </p:sp>
      <p:sp>
        <p:nvSpPr>
          <p:cNvPr id="3" name="Text 1"/>
          <p:cNvSpPr/>
          <p:nvPr/>
        </p:nvSpPr>
        <p:spPr>
          <a:xfrm>
            <a:off x="549593" y="1649490"/>
            <a:ext cx="13531215" cy="753666"/>
          </a:xfrm>
          <a:prstGeom prst="rect">
            <a:avLst/>
          </a:prstGeom>
          <a:noFill/>
          <a:ln/>
        </p:spPr>
        <p:txBody>
          <a:bodyPr wrap="square" lIns="0" tIns="0" rIns="0" bIns="0" rtlCol="0" anchor="t"/>
          <a:lstStyle/>
          <a:p>
            <a:pPr marL="0" indent="0">
              <a:lnSpc>
                <a:spcPts val="1950"/>
              </a:lnSpc>
              <a:buNone/>
            </a:pPr>
            <a:r>
              <a:rPr lang="en-US" dirty="0">
                <a:solidFill>
                  <a:srgbClr val="272525"/>
                </a:solidFill>
                <a:latin typeface="Montserrat" pitchFamily="34" charset="0"/>
                <a:ea typeface="Montserrat" pitchFamily="34" charset="-122"/>
                <a:cs typeface="Montserrat" pitchFamily="34" charset="-120"/>
              </a:rPr>
              <a:t>To truly understand LLMs, we must grasp the fundamental concepts that power them. Tokens are the basic units of text that LLMs process, typically words or subwords. Embeddings are dense vector representations of these tokens, capturing semantic relationships in a high-dimensional space. Attention mechanisms allow the model to focus on relevant parts of the input when generating output, greatly enhancing its ability to understand context.</a:t>
            </a:r>
            <a:endParaRPr lang="en-US" dirty="0"/>
          </a:p>
        </p:txBody>
      </p:sp>
      <p:sp>
        <p:nvSpPr>
          <p:cNvPr id="4" name="Text 2"/>
          <p:cNvSpPr/>
          <p:nvPr/>
        </p:nvSpPr>
        <p:spPr>
          <a:xfrm>
            <a:off x="549593" y="2830055"/>
            <a:ext cx="13531215" cy="502444"/>
          </a:xfrm>
          <a:prstGeom prst="rect">
            <a:avLst/>
          </a:prstGeom>
          <a:noFill/>
          <a:ln/>
        </p:spPr>
        <p:txBody>
          <a:bodyPr wrap="square" lIns="0" tIns="0" rIns="0" bIns="0" rtlCol="0" anchor="t"/>
          <a:lstStyle/>
          <a:p>
            <a:pPr marL="0" indent="0">
              <a:lnSpc>
                <a:spcPts val="1950"/>
              </a:lnSpc>
              <a:buNone/>
            </a:pPr>
            <a:r>
              <a:rPr lang="en-US" dirty="0">
                <a:solidFill>
                  <a:srgbClr val="272525"/>
                </a:solidFill>
                <a:latin typeface="Montserrat" pitchFamily="34" charset="0"/>
                <a:ea typeface="Montserrat" pitchFamily="34" charset="-122"/>
                <a:cs typeface="Montserrat" pitchFamily="34" charset="-120"/>
              </a:rPr>
              <a:t>These concepts work together to enable LLMs to process and generate text effectively. Tokenization breaks down text into manageable units, embeddings provide a rich representation of language, and attention mechanisms help the model prioritize important information during processing.</a:t>
            </a:r>
            <a:endParaRPr lang="en-US" dirty="0"/>
          </a:p>
        </p:txBody>
      </p:sp>
      <p:sp>
        <p:nvSpPr>
          <p:cNvPr id="5" name="Text 3"/>
          <p:cNvSpPr/>
          <p:nvPr/>
        </p:nvSpPr>
        <p:spPr>
          <a:xfrm>
            <a:off x="535901" y="3924120"/>
            <a:ext cx="2066092" cy="258128"/>
          </a:xfrm>
          <a:prstGeom prst="rect">
            <a:avLst/>
          </a:prstGeom>
          <a:noFill/>
          <a:ln/>
        </p:spPr>
        <p:txBody>
          <a:bodyPr wrap="none" lIns="0" tIns="0" rIns="0" bIns="0" rtlCol="0" anchor="t"/>
          <a:lstStyle/>
          <a:p>
            <a:pPr marL="0" indent="0">
              <a:lnSpc>
                <a:spcPts val="2000"/>
              </a:lnSpc>
              <a:buNone/>
            </a:pPr>
            <a:r>
              <a:rPr lang="en-US" sz="2400" b="1" dirty="0">
                <a:solidFill>
                  <a:srgbClr val="7068F4"/>
                </a:solidFill>
                <a:latin typeface="Barlow Bold" pitchFamily="34" charset="0"/>
                <a:ea typeface="Barlow Bold" pitchFamily="34" charset="-122"/>
                <a:cs typeface="Barlow Bold" pitchFamily="34" charset="-120"/>
              </a:rPr>
              <a:t>Tokens</a:t>
            </a:r>
            <a:endParaRPr lang="en-US" sz="2400" dirty="0"/>
          </a:p>
        </p:txBody>
      </p:sp>
      <p:sp>
        <p:nvSpPr>
          <p:cNvPr id="6" name="Text 4"/>
          <p:cNvSpPr/>
          <p:nvPr/>
        </p:nvSpPr>
        <p:spPr>
          <a:xfrm>
            <a:off x="535901" y="4339172"/>
            <a:ext cx="4254460" cy="1004888"/>
          </a:xfrm>
          <a:prstGeom prst="rect">
            <a:avLst/>
          </a:prstGeom>
          <a:noFill/>
          <a:ln/>
        </p:spPr>
        <p:txBody>
          <a:bodyPr wrap="square" lIns="0" tIns="0" rIns="0" bIns="0" rtlCol="0" anchor="t"/>
          <a:lstStyle/>
          <a:p>
            <a:pPr marL="0" indent="0">
              <a:lnSpc>
                <a:spcPts val="1950"/>
              </a:lnSpc>
              <a:buNone/>
            </a:pPr>
            <a:r>
              <a:rPr lang="en-US" dirty="0">
                <a:solidFill>
                  <a:srgbClr val="272525"/>
                </a:solidFill>
                <a:latin typeface="Montserrat" pitchFamily="34" charset="0"/>
                <a:ea typeface="Montserrat" pitchFamily="34" charset="-122"/>
                <a:cs typeface="Montserrat" pitchFamily="34" charset="-120"/>
              </a:rPr>
              <a:t>Discrete units of text (words or subwords) that serve as input to the model. Tokenization helps in handling out-of-vocabulary words and reduces the model's vocabulary size.</a:t>
            </a:r>
            <a:endParaRPr lang="en-US" dirty="0"/>
          </a:p>
        </p:txBody>
      </p:sp>
      <p:sp>
        <p:nvSpPr>
          <p:cNvPr id="7" name="Text 5"/>
          <p:cNvSpPr/>
          <p:nvPr/>
        </p:nvSpPr>
        <p:spPr>
          <a:xfrm>
            <a:off x="5181124" y="3924120"/>
            <a:ext cx="2066092" cy="258128"/>
          </a:xfrm>
          <a:prstGeom prst="rect">
            <a:avLst/>
          </a:prstGeom>
          <a:noFill/>
          <a:ln/>
        </p:spPr>
        <p:txBody>
          <a:bodyPr wrap="none" lIns="0" tIns="0" rIns="0" bIns="0" rtlCol="0" anchor="t"/>
          <a:lstStyle/>
          <a:p>
            <a:pPr marL="0" indent="0">
              <a:lnSpc>
                <a:spcPts val="2000"/>
              </a:lnSpc>
              <a:buNone/>
            </a:pPr>
            <a:r>
              <a:rPr lang="en-US" sz="2400" b="1" dirty="0">
                <a:solidFill>
                  <a:srgbClr val="7068F4"/>
                </a:solidFill>
                <a:latin typeface="Barlow Bold" pitchFamily="34" charset="0"/>
                <a:ea typeface="Barlow Bold" pitchFamily="34" charset="-122"/>
                <a:cs typeface="Barlow Bold" pitchFamily="34" charset="-120"/>
              </a:rPr>
              <a:t>Embeddings</a:t>
            </a:r>
            <a:endParaRPr lang="en-US" sz="2400" dirty="0"/>
          </a:p>
        </p:txBody>
      </p:sp>
      <p:sp>
        <p:nvSpPr>
          <p:cNvPr id="8" name="Text 6"/>
          <p:cNvSpPr/>
          <p:nvPr/>
        </p:nvSpPr>
        <p:spPr>
          <a:xfrm>
            <a:off x="5181124" y="4339172"/>
            <a:ext cx="4254460" cy="1004888"/>
          </a:xfrm>
          <a:prstGeom prst="rect">
            <a:avLst/>
          </a:prstGeom>
          <a:noFill/>
          <a:ln/>
        </p:spPr>
        <p:txBody>
          <a:bodyPr wrap="square" lIns="0" tIns="0" rIns="0" bIns="0" rtlCol="0" anchor="t"/>
          <a:lstStyle/>
          <a:p>
            <a:pPr marL="0" indent="0">
              <a:lnSpc>
                <a:spcPts val="1950"/>
              </a:lnSpc>
              <a:buNone/>
            </a:pPr>
            <a:r>
              <a:rPr lang="en-US" dirty="0">
                <a:solidFill>
                  <a:srgbClr val="272525"/>
                </a:solidFill>
                <a:latin typeface="Montserrat" pitchFamily="34" charset="0"/>
                <a:ea typeface="Montserrat" pitchFamily="34" charset="-122"/>
                <a:cs typeface="Montserrat" pitchFamily="34" charset="-120"/>
              </a:rPr>
              <a:t>Dense vector representations of tokens that capture semantic meaning. These allow the model to understand relationships between words in a continuous space.</a:t>
            </a:r>
            <a:endParaRPr lang="en-US" dirty="0"/>
          </a:p>
        </p:txBody>
      </p:sp>
      <p:pic>
        <p:nvPicPr>
          <p:cNvPr id="9" name="Image 0" descr="preencoded.png"/>
          <p:cNvPicPr>
            <a:picLocks noChangeAspect="1"/>
          </p:cNvPicPr>
          <p:nvPr/>
        </p:nvPicPr>
        <p:blipFill>
          <a:blip r:embed="rId3"/>
          <a:stretch>
            <a:fillRect/>
          </a:stretch>
        </p:blipFill>
        <p:spPr>
          <a:xfrm>
            <a:off x="9826347" y="3464270"/>
            <a:ext cx="3748716" cy="2564817"/>
          </a:xfrm>
          <a:prstGeom prst="rect">
            <a:avLst/>
          </a:prstGeom>
        </p:spPr>
      </p:pic>
      <p:sp>
        <p:nvSpPr>
          <p:cNvPr id="10" name="Text 7"/>
          <p:cNvSpPr/>
          <p:nvPr/>
        </p:nvSpPr>
        <p:spPr>
          <a:xfrm>
            <a:off x="9840039" y="6186011"/>
            <a:ext cx="2066092" cy="258128"/>
          </a:xfrm>
          <a:prstGeom prst="rect">
            <a:avLst/>
          </a:prstGeom>
          <a:noFill/>
          <a:ln/>
        </p:spPr>
        <p:txBody>
          <a:bodyPr wrap="none" lIns="0" tIns="0" rIns="0" bIns="0" rtlCol="0" anchor="t"/>
          <a:lstStyle/>
          <a:p>
            <a:pPr marL="0" indent="0">
              <a:lnSpc>
                <a:spcPts val="2000"/>
              </a:lnSpc>
              <a:buNone/>
            </a:pPr>
            <a:r>
              <a:rPr lang="en-US" sz="2400" b="1" dirty="0">
                <a:solidFill>
                  <a:srgbClr val="7068F4"/>
                </a:solidFill>
                <a:latin typeface="Barlow Bold" pitchFamily="34" charset="0"/>
                <a:ea typeface="Barlow Bold" pitchFamily="34" charset="-122"/>
                <a:cs typeface="Barlow Bold" pitchFamily="34" charset="-120"/>
              </a:rPr>
              <a:t>Attention</a:t>
            </a:r>
            <a:r>
              <a:rPr lang="en-US" sz="1600" b="1" dirty="0">
                <a:solidFill>
                  <a:srgbClr val="7068F4"/>
                </a:solidFill>
                <a:latin typeface="Barlow Bold" pitchFamily="34" charset="0"/>
                <a:ea typeface="Barlow Bold" pitchFamily="34" charset="-122"/>
                <a:cs typeface="Barlow Bold" pitchFamily="34" charset="-120"/>
              </a:rPr>
              <a:t> Mechanisms</a:t>
            </a:r>
            <a:endParaRPr lang="en-US" sz="1600" dirty="0"/>
          </a:p>
        </p:txBody>
      </p:sp>
      <p:sp>
        <p:nvSpPr>
          <p:cNvPr id="11" name="Text 8"/>
          <p:cNvSpPr/>
          <p:nvPr/>
        </p:nvSpPr>
        <p:spPr>
          <a:xfrm>
            <a:off x="9840039" y="6601063"/>
            <a:ext cx="4254460" cy="1004888"/>
          </a:xfrm>
          <a:prstGeom prst="rect">
            <a:avLst/>
          </a:prstGeom>
          <a:noFill/>
          <a:ln/>
        </p:spPr>
        <p:txBody>
          <a:bodyPr wrap="square" lIns="0" tIns="0" rIns="0" bIns="0" rtlCol="0" anchor="t"/>
          <a:lstStyle/>
          <a:p>
            <a:pPr marL="0" indent="0">
              <a:lnSpc>
                <a:spcPts val="1950"/>
              </a:lnSpc>
              <a:buNone/>
            </a:pPr>
            <a:r>
              <a:rPr lang="en-US" dirty="0">
                <a:solidFill>
                  <a:srgbClr val="272525"/>
                </a:solidFill>
                <a:latin typeface="Montserrat" pitchFamily="34" charset="0"/>
                <a:ea typeface="Montserrat" pitchFamily="34" charset="-122"/>
                <a:cs typeface="Montserrat" pitchFamily="34" charset="-120"/>
              </a:rPr>
              <a:t>Techniques that allow the model to focus on different parts of the input when generating output. This enables better handling of long-range dependencies in text.</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t="21467"/>
          <a:stretch/>
        </p:blipFill>
        <p:spPr>
          <a:xfrm>
            <a:off x="9653450" y="2366844"/>
            <a:ext cx="4976949" cy="5862756"/>
          </a:xfrm>
          <a:prstGeom prst="rect">
            <a:avLst/>
          </a:prstGeom>
        </p:spPr>
      </p:pic>
      <p:sp>
        <p:nvSpPr>
          <p:cNvPr id="3" name="Text 0"/>
          <p:cNvSpPr/>
          <p:nvPr/>
        </p:nvSpPr>
        <p:spPr>
          <a:xfrm>
            <a:off x="540425" y="546497"/>
            <a:ext cx="5747147" cy="507921"/>
          </a:xfrm>
          <a:prstGeom prst="rect">
            <a:avLst/>
          </a:prstGeom>
          <a:noFill/>
          <a:ln/>
        </p:spPr>
        <p:txBody>
          <a:bodyPr wrap="none" lIns="0" tIns="0" rIns="0" bIns="0" rtlCol="0" anchor="t"/>
          <a:lstStyle/>
          <a:p>
            <a:pPr marL="0" indent="0">
              <a:lnSpc>
                <a:spcPts val="4000"/>
              </a:lnSpc>
              <a:buNone/>
            </a:pPr>
            <a:r>
              <a:rPr lang="en-US" sz="4000" b="1" dirty="0">
                <a:solidFill>
                  <a:srgbClr val="7068F4"/>
                </a:solidFill>
                <a:latin typeface="Barlow Bold" pitchFamily="34" charset="0"/>
                <a:ea typeface="Barlow Bold" pitchFamily="34" charset="-122"/>
                <a:cs typeface="Barlow Bold" pitchFamily="34" charset="-120"/>
              </a:rPr>
              <a:t>Text Generation and Completion</a:t>
            </a:r>
            <a:endParaRPr lang="en-US" sz="4000" dirty="0"/>
          </a:p>
        </p:txBody>
      </p:sp>
      <p:sp>
        <p:nvSpPr>
          <p:cNvPr id="4" name="Text 1"/>
          <p:cNvSpPr/>
          <p:nvPr/>
        </p:nvSpPr>
        <p:spPr>
          <a:xfrm>
            <a:off x="540425" y="1285994"/>
            <a:ext cx="13476021" cy="988219"/>
          </a:xfrm>
          <a:prstGeom prst="rect">
            <a:avLst/>
          </a:prstGeom>
          <a:noFill/>
          <a:ln/>
        </p:spPr>
        <p:txBody>
          <a:bodyPr wrap="square" lIns="0" tIns="0" rIns="0" bIns="0" rtlCol="0" anchor="t"/>
          <a:lstStyle/>
          <a:p>
            <a:pPr marL="0" indent="0">
              <a:lnSpc>
                <a:spcPts val="1900"/>
              </a:lnSpc>
              <a:buNone/>
            </a:pPr>
            <a:r>
              <a:rPr lang="en-US" dirty="0">
                <a:solidFill>
                  <a:srgbClr val="272525"/>
                </a:solidFill>
                <a:latin typeface="Montserrat" pitchFamily="34" charset="0"/>
                <a:ea typeface="Montserrat" pitchFamily="34" charset="-122"/>
                <a:cs typeface="Montserrat" pitchFamily="34" charset="-120"/>
              </a:rPr>
              <a:t>Text generation and completion are among the most impressive capabilities of LLMs. These models can produce human-like text on a wide range of topics, complete unfinished sentences, and even write entire articles or stories. The process involves feeding the model a prompt or partial text and letting it generate the most likely continuation based on its training data.</a:t>
            </a:r>
            <a:endParaRPr lang="en-US" dirty="0"/>
          </a:p>
        </p:txBody>
      </p:sp>
      <p:sp>
        <p:nvSpPr>
          <p:cNvPr id="5" name="Text 2"/>
          <p:cNvSpPr/>
          <p:nvPr/>
        </p:nvSpPr>
        <p:spPr>
          <a:xfrm>
            <a:off x="540424" y="2366844"/>
            <a:ext cx="8721142" cy="988219"/>
          </a:xfrm>
          <a:prstGeom prst="rect">
            <a:avLst/>
          </a:prstGeom>
          <a:noFill/>
          <a:ln/>
        </p:spPr>
        <p:txBody>
          <a:bodyPr wrap="square" lIns="0" tIns="0" rIns="0" bIns="0" rtlCol="0" anchor="t"/>
          <a:lstStyle/>
          <a:p>
            <a:pPr marL="0" indent="0">
              <a:lnSpc>
                <a:spcPts val="1900"/>
              </a:lnSpc>
              <a:buNone/>
            </a:pPr>
            <a:r>
              <a:rPr lang="en-US" dirty="0">
                <a:solidFill>
                  <a:srgbClr val="272525"/>
                </a:solidFill>
                <a:latin typeface="Montserrat" pitchFamily="34" charset="0"/>
                <a:ea typeface="Montserrat" pitchFamily="34" charset="-122"/>
                <a:cs typeface="Montserrat" pitchFamily="34" charset="-120"/>
              </a:rPr>
              <a:t>Applications of text generation and completion are vast and diverse. They range from creative writing assistance and content creation to code completion for programmers and automated report generation. The key to successful text generation lies in crafting effective prompts and fine-tuning models for specific use cases.</a:t>
            </a:r>
            <a:endParaRPr lang="en-US" dirty="0"/>
          </a:p>
        </p:txBody>
      </p:sp>
      <p:sp>
        <p:nvSpPr>
          <p:cNvPr id="6" name="Shape 3"/>
          <p:cNvSpPr/>
          <p:nvPr/>
        </p:nvSpPr>
        <p:spPr>
          <a:xfrm>
            <a:off x="945375" y="3663553"/>
            <a:ext cx="8063151" cy="902494"/>
          </a:xfrm>
          <a:prstGeom prst="roundRect">
            <a:avLst>
              <a:gd name="adj" fmla="val 15401"/>
            </a:avLst>
          </a:prstGeom>
          <a:solidFill>
            <a:srgbClr val="EEEFF5"/>
          </a:solidFill>
          <a:ln/>
          <a:effectLst>
            <a:outerShdw blurRad="38100" dist="19050" dir="13500000" algn="bl" rotWithShape="0">
              <a:srgbClr val="FFFFFF">
                <a:alpha val="70000"/>
              </a:srgbClr>
            </a:outerShdw>
          </a:effectLst>
        </p:spPr>
        <p:txBody>
          <a:bodyPr/>
          <a:lstStyle/>
          <a:p>
            <a:endParaRPr lang="en-US"/>
          </a:p>
        </p:txBody>
      </p:sp>
      <p:sp>
        <p:nvSpPr>
          <p:cNvPr id="7" name="Text 4"/>
          <p:cNvSpPr/>
          <p:nvPr/>
        </p:nvSpPr>
        <p:spPr>
          <a:xfrm>
            <a:off x="1099799" y="3817977"/>
            <a:ext cx="2032040" cy="253960"/>
          </a:xfrm>
          <a:prstGeom prst="rect">
            <a:avLst/>
          </a:prstGeom>
          <a:noFill/>
          <a:ln/>
        </p:spPr>
        <p:txBody>
          <a:bodyPr wrap="none" lIns="0" tIns="0" rIns="0" bIns="0" rtlCol="0" anchor="t"/>
          <a:lstStyle/>
          <a:p>
            <a:pPr marL="0" indent="0">
              <a:lnSpc>
                <a:spcPts val="2000"/>
              </a:lnSpc>
              <a:buNone/>
            </a:pPr>
            <a:r>
              <a:rPr lang="en-US" sz="2400" b="1" dirty="0">
                <a:solidFill>
                  <a:srgbClr val="272525"/>
                </a:solidFill>
                <a:latin typeface="Barlow Bold" pitchFamily="34" charset="0"/>
                <a:ea typeface="Barlow Bold" pitchFamily="34" charset="-122"/>
                <a:cs typeface="Barlow Bold" pitchFamily="34" charset="-120"/>
              </a:rPr>
              <a:t>Creative Writing</a:t>
            </a:r>
            <a:endParaRPr lang="en-US" sz="2400" dirty="0"/>
          </a:p>
        </p:txBody>
      </p:sp>
      <p:sp>
        <p:nvSpPr>
          <p:cNvPr id="8" name="Text 5"/>
          <p:cNvSpPr/>
          <p:nvPr/>
        </p:nvSpPr>
        <p:spPr>
          <a:xfrm>
            <a:off x="1099799" y="4164568"/>
            <a:ext cx="7754303" cy="247055"/>
          </a:xfrm>
          <a:prstGeom prst="rect">
            <a:avLst/>
          </a:prstGeom>
          <a:noFill/>
          <a:ln/>
        </p:spPr>
        <p:txBody>
          <a:bodyPr wrap="none" lIns="0" tIns="0" rIns="0" bIns="0" rtlCol="0" anchor="t"/>
          <a:lstStyle/>
          <a:p>
            <a:pPr marL="0" indent="0">
              <a:lnSpc>
                <a:spcPts val="1900"/>
              </a:lnSpc>
              <a:buNone/>
            </a:pPr>
            <a:r>
              <a:rPr lang="en-US" dirty="0">
                <a:solidFill>
                  <a:srgbClr val="272525"/>
                </a:solidFill>
                <a:latin typeface="Montserrat" pitchFamily="34" charset="0"/>
                <a:ea typeface="Montserrat" pitchFamily="34" charset="-122"/>
                <a:cs typeface="Montserrat" pitchFamily="34" charset="-120"/>
              </a:rPr>
              <a:t>Generating stories, poems, and scripts to assist authors and content </a:t>
            </a:r>
          </a:p>
          <a:p>
            <a:pPr marL="0" indent="0">
              <a:buNone/>
            </a:pPr>
            <a:r>
              <a:rPr lang="en-US" dirty="0">
                <a:solidFill>
                  <a:srgbClr val="272525"/>
                </a:solidFill>
                <a:latin typeface="Montserrat" pitchFamily="34" charset="0"/>
                <a:ea typeface="Montserrat" pitchFamily="34" charset="-122"/>
                <a:cs typeface="Montserrat" pitchFamily="34" charset="-120"/>
              </a:rPr>
              <a:t>creators.</a:t>
            </a:r>
            <a:endParaRPr lang="en-US" dirty="0"/>
          </a:p>
        </p:txBody>
      </p:sp>
      <p:sp>
        <p:nvSpPr>
          <p:cNvPr id="9" name="Shape 6"/>
          <p:cNvSpPr/>
          <p:nvPr/>
        </p:nvSpPr>
        <p:spPr>
          <a:xfrm>
            <a:off x="945375" y="4720471"/>
            <a:ext cx="8063151" cy="902494"/>
          </a:xfrm>
          <a:prstGeom prst="roundRect">
            <a:avLst>
              <a:gd name="adj" fmla="val 15401"/>
            </a:avLst>
          </a:prstGeom>
          <a:solidFill>
            <a:srgbClr val="EEEFF5"/>
          </a:solidFill>
          <a:ln/>
          <a:effectLst>
            <a:outerShdw blurRad="38100" dist="19050" dir="13500000" algn="bl" rotWithShape="0">
              <a:srgbClr val="FFFFFF">
                <a:alpha val="70000"/>
              </a:srgbClr>
            </a:outerShdw>
          </a:effectLst>
        </p:spPr>
        <p:txBody>
          <a:bodyPr/>
          <a:lstStyle/>
          <a:p>
            <a:endParaRPr lang="en-US"/>
          </a:p>
        </p:txBody>
      </p:sp>
      <p:sp>
        <p:nvSpPr>
          <p:cNvPr id="10" name="Text 7"/>
          <p:cNvSpPr/>
          <p:nvPr/>
        </p:nvSpPr>
        <p:spPr>
          <a:xfrm>
            <a:off x="1099799" y="4874895"/>
            <a:ext cx="2032040" cy="253960"/>
          </a:xfrm>
          <a:prstGeom prst="rect">
            <a:avLst/>
          </a:prstGeom>
          <a:noFill/>
          <a:ln/>
        </p:spPr>
        <p:txBody>
          <a:bodyPr wrap="none" lIns="0" tIns="0" rIns="0" bIns="0" rtlCol="0" anchor="t"/>
          <a:lstStyle/>
          <a:p>
            <a:pPr marL="0" indent="0">
              <a:lnSpc>
                <a:spcPts val="2000"/>
              </a:lnSpc>
              <a:buNone/>
            </a:pPr>
            <a:r>
              <a:rPr lang="en-US" sz="2400" b="1" dirty="0">
                <a:solidFill>
                  <a:srgbClr val="272525"/>
                </a:solidFill>
                <a:latin typeface="Barlow Bold" pitchFamily="34" charset="0"/>
                <a:ea typeface="Barlow Bold" pitchFamily="34" charset="-122"/>
                <a:cs typeface="Barlow Bold" pitchFamily="34" charset="-120"/>
              </a:rPr>
              <a:t>Code Completion</a:t>
            </a:r>
            <a:endParaRPr lang="en-US" sz="2400" dirty="0"/>
          </a:p>
        </p:txBody>
      </p:sp>
      <p:sp>
        <p:nvSpPr>
          <p:cNvPr id="11" name="Text 8"/>
          <p:cNvSpPr/>
          <p:nvPr/>
        </p:nvSpPr>
        <p:spPr>
          <a:xfrm>
            <a:off x="1099799" y="5221486"/>
            <a:ext cx="7754303" cy="247055"/>
          </a:xfrm>
          <a:prstGeom prst="rect">
            <a:avLst/>
          </a:prstGeom>
          <a:noFill/>
          <a:ln/>
        </p:spPr>
        <p:txBody>
          <a:bodyPr wrap="none" lIns="0" tIns="0" rIns="0" bIns="0" rtlCol="0" anchor="t"/>
          <a:lstStyle/>
          <a:p>
            <a:pPr marL="0" indent="0">
              <a:lnSpc>
                <a:spcPts val="1900"/>
              </a:lnSpc>
              <a:buNone/>
            </a:pPr>
            <a:r>
              <a:rPr lang="en-US" dirty="0">
                <a:solidFill>
                  <a:srgbClr val="272525"/>
                </a:solidFill>
                <a:latin typeface="Montserrat" pitchFamily="34" charset="0"/>
                <a:ea typeface="Montserrat" pitchFamily="34" charset="-122"/>
                <a:cs typeface="Montserrat" pitchFamily="34" charset="-120"/>
              </a:rPr>
              <a:t>Suggesting and completing code snippets to enhance the programmer </a:t>
            </a:r>
          </a:p>
          <a:p>
            <a:pPr marL="0" indent="0">
              <a:buNone/>
            </a:pPr>
            <a:r>
              <a:rPr lang="en-US" dirty="0">
                <a:solidFill>
                  <a:srgbClr val="272525"/>
                </a:solidFill>
                <a:latin typeface="Montserrat" pitchFamily="34" charset="0"/>
                <a:ea typeface="Montserrat" pitchFamily="34" charset="-122"/>
                <a:cs typeface="Montserrat" pitchFamily="34" charset="-120"/>
              </a:rPr>
              <a:t>productivity.</a:t>
            </a:r>
            <a:endParaRPr lang="en-US" dirty="0"/>
          </a:p>
        </p:txBody>
      </p:sp>
      <p:sp>
        <p:nvSpPr>
          <p:cNvPr id="12" name="Shape 9"/>
          <p:cNvSpPr/>
          <p:nvPr/>
        </p:nvSpPr>
        <p:spPr>
          <a:xfrm>
            <a:off x="945375" y="5777389"/>
            <a:ext cx="8063151" cy="902494"/>
          </a:xfrm>
          <a:prstGeom prst="roundRect">
            <a:avLst>
              <a:gd name="adj" fmla="val 15401"/>
            </a:avLst>
          </a:prstGeom>
          <a:solidFill>
            <a:srgbClr val="EEEFF5"/>
          </a:solidFill>
          <a:ln/>
          <a:effectLst>
            <a:outerShdw blurRad="38100" dist="19050" dir="13500000" algn="bl" rotWithShape="0">
              <a:srgbClr val="FFFFFF">
                <a:alpha val="70000"/>
              </a:srgbClr>
            </a:outerShdw>
          </a:effectLst>
        </p:spPr>
        <p:txBody>
          <a:bodyPr/>
          <a:lstStyle/>
          <a:p>
            <a:endParaRPr lang="en-US"/>
          </a:p>
        </p:txBody>
      </p:sp>
      <p:sp>
        <p:nvSpPr>
          <p:cNvPr id="13" name="Text 10"/>
          <p:cNvSpPr/>
          <p:nvPr/>
        </p:nvSpPr>
        <p:spPr>
          <a:xfrm>
            <a:off x="1099799" y="5931813"/>
            <a:ext cx="2032040" cy="253960"/>
          </a:xfrm>
          <a:prstGeom prst="rect">
            <a:avLst/>
          </a:prstGeom>
          <a:noFill/>
          <a:ln/>
        </p:spPr>
        <p:txBody>
          <a:bodyPr wrap="none" lIns="0" tIns="0" rIns="0" bIns="0" rtlCol="0" anchor="t"/>
          <a:lstStyle/>
          <a:p>
            <a:pPr marL="0" indent="0">
              <a:lnSpc>
                <a:spcPts val="2000"/>
              </a:lnSpc>
              <a:buNone/>
            </a:pPr>
            <a:r>
              <a:rPr lang="en-US" sz="2400" b="1" dirty="0">
                <a:solidFill>
                  <a:srgbClr val="272525"/>
                </a:solidFill>
                <a:latin typeface="Barlow Bold" pitchFamily="34" charset="0"/>
                <a:ea typeface="Barlow Bold" pitchFamily="34" charset="-122"/>
                <a:cs typeface="Barlow Bold" pitchFamily="34" charset="-120"/>
              </a:rPr>
              <a:t>Content Generation</a:t>
            </a:r>
            <a:endParaRPr lang="en-US" sz="2400" dirty="0"/>
          </a:p>
        </p:txBody>
      </p:sp>
      <p:sp>
        <p:nvSpPr>
          <p:cNvPr id="14" name="Text 11"/>
          <p:cNvSpPr/>
          <p:nvPr/>
        </p:nvSpPr>
        <p:spPr>
          <a:xfrm>
            <a:off x="1099799" y="6278404"/>
            <a:ext cx="7754303" cy="247055"/>
          </a:xfrm>
          <a:prstGeom prst="rect">
            <a:avLst/>
          </a:prstGeom>
          <a:noFill/>
          <a:ln/>
        </p:spPr>
        <p:txBody>
          <a:bodyPr wrap="none" lIns="0" tIns="0" rIns="0" bIns="0" rtlCol="0" anchor="t"/>
          <a:lstStyle/>
          <a:p>
            <a:pPr marL="0" indent="0">
              <a:lnSpc>
                <a:spcPts val="1900"/>
              </a:lnSpc>
              <a:buNone/>
            </a:pPr>
            <a:r>
              <a:rPr lang="en-US" dirty="0">
                <a:solidFill>
                  <a:srgbClr val="272525"/>
                </a:solidFill>
                <a:latin typeface="Montserrat" pitchFamily="34" charset="0"/>
                <a:ea typeface="Montserrat" pitchFamily="34" charset="-122"/>
                <a:cs typeface="Montserrat" pitchFamily="34" charset="-120"/>
              </a:rPr>
              <a:t>Creating articles, product descriptions, and marketing copy at scale.</a:t>
            </a:r>
            <a:endParaRPr lang="en-US" dirty="0"/>
          </a:p>
        </p:txBody>
      </p:sp>
      <p:sp>
        <p:nvSpPr>
          <p:cNvPr id="15" name="Shape 12"/>
          <p:cNvSpPr/>
          <p:nvPr/>
        </p:nvSpPr>
        <p:spPr>
          <a:xfrm>
            <a:off x="945375" y="6834306"/>
            <a:ext cx="8063151" cy="902494"/>
          </a:xfrm>
          <a:prstGeom prst="roundRect">
            <a:avLst>
              <a:gd name="adj" fmla="val 15401"/>
            </a:avLst>
          </a:prstGeom>
          <a:solidFill>
            <a:srgbClr val="EEEFF5"/>
          </a:solidFill>
          <a:ln/>
          <a:effectLst>
            <a:outerShdw blurRad="38100" dist="19050" dir="13500000" algn="bl" rotWithShape="0">
              <a:srgbClr val="FFFFFF">
                <a:alpha val="70000"/>
              </a:srgbClr>
            </a:outerShdw>
          </a:effectLst>
        </p:spPr>
        <p:txBody>
          <a:bodyPr/>
          <a:lstStyle/>
          <a:p>
            <a:endParaRPr lang="en-US"/>
          </a:p>
        </p:txBody>
      </p:sp>
      <p:sp>
        <p:nvSpPr>
          <p:cNvPr id="16" name="Text 13"/>
          <p:cNvSpPr/>
          <p:nvPr/>
        </p:nvSpPr>
        <p:spPr>
          <a:xfrm>
            <a:off x="1099799" y="6772514"/>
            <a:ext cx="2032040" cy="253960"/>
          </a:xfrm>
          <a:prstGeom prst="rect">
            <a:avLst/>
          </a:prstGeom>
          <a:noFill/>
          <a:ln/>
        </p:spPr>
        <p:txBody>
          <a:bodyPr wrap="none" lIns="0" tIns="0" rIns="0" bIns="0" rtlCol="0" anchor="t"/>
          <a:lstStyle/>
          <a:p>
            <a:pPr marL="0" indent="0">
              <a:lnSpc>
                <a:spcPts val="2000"/>
              </a:lnSpc>
              <a:buNone/>
            </a:pPr>
            <a:r>
              <a:rPr lang="en-US" sz="2400" b="1" dirty="0">
                <a:solidFill>
                  <a:srgbClr val="272525"/>
                </a:solidFill>
                <a:latin typeface="Barlow Bold" pitchFamily="34" charset="0"/>
                <a:ea typeface="Barlow Bold" pitchFamily="34" charset="-122"/>
                <a:cs typeface="Barlow Bold" pitchFamily="34" charset="-120"/>
              </a:rPr>
              <a:t>Text Completion</a:t>
            </a:r>
            <a:endParaRPr lang="en-US" sz="2400" dirty="0"/>
          </a:p>
        </p:txBody>
      </p:sp>
      <p:sp>
        <p:nvSpPr>
          <p:cNvPr id="17" name="Text 14"/>
          <p:cNvSpPr/>
          <p:nvPr/>
        </p:nvSpPr>
        <p:spPr>
          <a:xfrm>
            <a:off x="1099799" y="7119105"/>
            <a:ext cx="7754303" cy="247055"/>
          </a:xfrm>
          <a:prstGeom prst="rect">
            <a:avLst/>
          </a:prstGeom>
          <a:noFill/>
          <a:ln/>
        </p:spPr>
        <p:txBody>
          <a:bodyPr wrap="none" lIns="0" tIns="0" rIns="0" bIns="0" rtlCol="0" anchor="t"/>
          <a:lstStyle/>
          <a:p>
            <a:pPr marL="0" indent="0">
              <a:lnSpc>
                <a:spcPts val="1900"/>
              </a:lnSpc>
              <a:buNone/>
            </a:pPr>
            <a:r>
              <a:rPr lang="en-US" dirty="0">
                <a:solidFill>
                  <a:srgbClr val="272525"/>
                </a:solidFill>
                <a:latin typeface="Montserrat" pitchFamily="34" charset="0"/>
                <a:ea typeface="Montserrat" pitchFamily="34" charset="-122"/>
                <a:cs typeface="Montserrat" pitchFamily="34" charset="-120"/>
              </a:rPr>
              <a:t>Finishing partial sentences or paragraphs in various contexts, from </a:t>
            </a:r>
          </a:p>
          <a:p>
            <a:pPr marL="0" indent="0">
              <a:buNone/>
            </a:pPr>
            <a:r>
              <a:rPr lang="en-US" dirty="0">
                <a:solidFill>
                  <a:srgbClr val="272525"/>
                </a:solidFill>
                <a:latin typeface="Montserrat" pitchFamily="34" charset="0"/>
                <a:ea typeface="Montserrat" pitchFamily="34" charset="-122"/>
                <a:cs typeface="Montserrat" pitchFamily="34" charset="-120"/>
              </a:rPr>
              <a:t>emails to academic writing.</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t="36984" b="10952"/>
          <a:stretch/>
        </p:blipFill>
        <p:spPr>
          <a:xfrm>
            <a:off x="9144000" y="3935849"/>
            <a:ext cx="5486400" cy="4284617"/>
          </a:xfrm>
          <a:prstGeom prst="rect">
            <a:avLst/>
          </a:prstGeom>
        </p:spPr>
      </p:pic>
      <p:sp>
        <p:nvSpPr>
          <p:cNvPr id="3" name="Text 0"/>
          <p:cNvSpPr/>
          <p:nvPr/>
        </p:nvSpPr>
        <p:spPr>
          <a:xfrm>
            <a:off x="533995" y="420053"/>
            <a:ext cx="7059692" cy="501848"/>
          </a:xfrm>
          <a:prstGeom prst="rect">
            <a:avLst/>
          </a:prstGeom>
          <a:noFill/>
          <a:ln/>
        </p:spPr>
        <p:txBody>
          <a:bodyPr wrap="none" lIns="0" tIns="0" rIns="0" bIns="0" rtlCol="0" anchor="t"/>
          <a:lstStyle/>
          <a:p>
            <a:pPr marL="0" indent="0">
              <a:lnSpc>
                <a:spcPts val="3950"/>
              </a:lnSpc>
              <a:buNone/>
            </a:pPr>
            <a:r>
              <a:rPr lang="en-US" sz="4000" b="1" dirty="0">
                <a:solidFill>
                  <a:srgbClr val="7068F4"/>
                </a:solidFill>
                <a:latin typeface="Barlow Bold" pitchFamily="34" charset="0"/>
                <a:ea typeface="Barlow Bold" pitchFamily="34" charset="-122"/>
                <a:cs typeface="Barlow Bold" pitchFamily="34" charset="-120"/>
              </a:rPr>
              <a:t>Machine Translation and Summarization</a:t>
            </a:r>
            <a:endParaRPr lang="en-US" sz="4000" dirty="0"/>
          </a:p>
        </p:txBody>
      </p:sp>
      <p:sp>
        <p:nvSpPr>
          <p:cNvPr id="4" name="Text 1"/>
          <p:cNvSpPr/>
          <p:nvPr/>
        </p:nvSpPr>
        <p:spPr>
          <a:xfrm>
            <a:off x="533994" y="1150739"/>
            <a:ext cx="13482451" cy="1220986"/>
          </a:xfrm>
          <a:prstGeom prst="rect">
            <a:avLst/>
          </a:prstGeom>
          <a:noFill/>
          <a:ln/>
        </p:spPr>
        <p:txBody>
          <a:bodyPr wrap="square" lIns="0" tIns="0" rIns="0" bIns="0" rtlCol="0" anchor="t"/>
          <a:lstStyle/>
          <a:p>
            <a:pPr marL="0" indent="0">
              <a:lnSpc>
                <a:spcPts val="1900"/>
              </a:lnSpc>
              <a:buNone/>
            </a:pPr>
            <a:r>
              <a:rPr lang="en-US" dirty="0">
                <a:solidFill>
                  <a:srgbClr val="272525"/>
                </a:solidFill>
                <a:latin typeface="Montserrat" pitchFamily="34" charset="0"/>
                <a:ea typeface="Montserrat" pitchFamily="34" charset="-122"/>
                <a:cs typeface="Montserrat" pitchFamily="34" charset="-120"/>
              </a:rPr>
              <a:t>Machine translation and summarization are two critical applications of LLMs that have transformed how we process and understand multilingual content. Modern machine translation systems, powered by neural networks, can produce highly accurate translations across numerous language pairs. These systems go beyond word-for-word translation, capturing context and nuances to deliver more natural-sounding results.</a:t>
            </a:r>
            <a:endParaRPr lang="en-US" dirty="0"/>
          </a:p>
        </p:txBody>
      </p:sp>
      <p:sp>
        <p:nvSpPr>
          <p:cNvPr id="5" name="Text 2"/>
          <p:cNvSpPr/>
          <p:nvPr/>
        </p:nvSpPr>
        <p:spPr>
          <a:xfrm>
            <a:off x="533994" y="2277767"/>
            <a:ext cx="13377948" cy="1220986"/>
          </a:xfrm>
          <a:prstGeom prst="rect">
            <a:avLst/>
          </a:prstGeom>
          <a:noFill/>
          <a:ln/>
        </p:spPr>
        <p:txBody>
          <a:bodyPr wrap="square" lIns="0" tIns="0" rIns="0" bIns="0" rtlCol="0" anchor="t"/>
          <a:lstStyle/>
          <a:p>
            <a:pPr marL="0" indent="0">
              <a:lnSpc>
                <a:spcPts val="1900"/>
              </a:lnSpc>
              <a:buNone/>
            </a:pPr>
            <a:r>
              <a:rPr lang="en-US" dirty="0">
                <a:solidFill>
                  <a:srgbClr val="272525"/>
                </a:solidFill>
                <a:latin typeface="Montserrat" pitchFamily="34" charset="0"/>
                <a:ea typeface="Montserrat" pitchFamily="34" charset="-122"/>
                <a:cs typeface="Montserrat" pitchFamily="34" charset="-120"/>
              </a:rPr>
              <a:t>Text summarization, on the other hand, involves condensing long documents into shorter, coherent versions while retaining key information. LLMs excel at both extractive summarization (selecting important sentences) and abstractive summarization (generating new sentences to capture the essence of the text). These technologies have wide-ranging applications, from making foreign language content accessible to quickly digesting large volumes of information.</a:t>
            </a:r>
            <a:endParaRPr lang="en-US" dirty="0"/>
          </a:p>
        </p:txBody>
      </p:sp>
      <p:pic>
        <p:nvPicPr>
          <p:cNvPr id="6" name="Image 1" descr="preencoded.png"/>
          <p:cNvPicPr>
            <a:picLocks noChangeAspect="1"/>
          </p:cNvPicPr>
          <p:nvPr/>
        </p:nvPicPr>
        <p:blipFill>
          <a:blip r:embed="rId4"/>
          <a:stretch>
            <a:fillRect/>
          </a:stretch>
        </p:blipFill>
        <p:spPr>
          <a:xfrm>
            <a:off x="690749" y="3504486"/>
            <a:ext cx="4038005" cy="610314"/>
          </a:xfrm>
          <a:prstGeom prst="rect">
            <a:avLst/>
          </a:prstGeom>
        </p:spPr>
      </p:pic>
      <p:sp>
        <p:nvSpPr>
          <p:cNvPr id="7" name="Text 3"/>
          <p:cNvSpPr/>
          <p:nvPr/>
        </p:nvSpPr>
        <p:spPr>
          <a:xfrm>
            <a:off x="843268" y="4343639"/>
            <a:ext cx="2007632" cy="250865"/>
          </a:xfrm>
          <a:prstGeom prst="rect">
            <a:avLst/>
          </a:prstGeom>
          <a:noFill/>
          <a:ln/>
        </p:spPr>
        <p:txBody>
          <a:bodyPr wrap="none" lIns="0" tIns="0" rIns="0" bIns="0" rtlCol="0" anchor="t"/>
          <a:lstStyle/>
          <a:p>
            <a:pPr marL="0" indent="0" algn="l">
              <a:lnSpc>
                <a:spcPts val="1950"/>
              </a:lnSpc>
              <a:buNone/>
            </a:pPr>
            <a:r>
              <a:rPr lang="en-US" sz="2400" b="1" dirty="0">
                <a:solidFill>
                  <a:srgbClr val="272525"/>
                </a:solidFill>
                <a:latin typeface="Barlow Bold" pitchFamily="34" charset="0"/>
                <a:ea typeface="Barlow Bold" pitchFamily="34" charset="-122"/>
                <a:cs typeface="Barlow Bold" pitchFamily="34" charset="-120"/>
              </a:rPr>
              <a:t>Input Processing</a:t>
            </a:r>
            <a:endParaRPr lang="en-US" sz="2400" dirty="0"/>
          </a:p>
        </p:txBody>
      </p:sp>
      <p:sp>
        <p:nvSpPr>
          <p:cNvPr id="8" name="Text 4"/>
          <p:cNvSpPr/>
          <p:nvPr/>
        </p:nvSpPr>
        <p:spPr>
          <a:xfrm>
            <a:off x="843268" y="4685943"/>
            <a:ext cx="3732967" cy="488394"/>
          </a:xfrm>
          <a:prstGeom prst="rect">
            <a:avLst/>
          </a:prstGeom>
          <a:noFill/>
          <a:ln/>
        </p:spPr>
        <p:txBody>
          <a:bodyPr wrap="square" lIns="0" tIns="0" rIns="0" bIns="0" rtlCol="0" anchor="t"/>
          <a:lstStyle/>
          <a:p>
            <a:pPr marL="0" indent="0" algn="l">
              <a:lnSpc>
                <a:spcPts val="1900"/>
              </a:lnSpc>
              <a:buNone/>
            </a:pPr>
            <a:r>
              <a:rPr lang="en-US" dirty="0">
                <a:solidFill>
                  <a:srgbClr val="272525"/>
                </a:solidFill>
                <a:latin typeface="Montserrat" pitchFamily="34" charset="0"/>
                <a:ea typeface="Montserrat" pitchFamily="34" charset="-122"/>
                <a:cs typeface="Montserrat" pitchFamily="34" charset="-120"/>
              </a:rPr>
              <a:t>Tokenizing and encoding the source text or document.</a:t>
            </a:r>
            <a:endParaRPr lang="en-US" dirty="0"/>
          </a:p>
        </p:txBody>
      </p:sp>
      <p:pic>
        <p:nvPicPr>
          <p:cNvPr id="9" name="Image 2" descr="preencoded.png"/>
          <p:cNvPicPr>
            <a:picLocks noChangeAspect="1"/>
          </p:cNvPicPr>
          <p:nvPr/>
        </p:nvPicPr>
        <p:blipFill>
          <a:blip r:embed="rId5"/>
          <a:stretch>
            <a:fillRect/>
          </a:stretch>
        </p:blipFill>
        <p:spPr>
          <a:xfrm>
            <a:off x="4728754" y="3504486"/>
            <a:ext cx="4038005" cy="610314"/>
          </a:xfrm>
          <a:prstGeom prst="rect">
            <a:avLst/>
          </a:prstGeom>
        </p:spPr>
      </p:pic>
      <p:sp>
        <p:nvSpPr>
          <p:cNvPr id="10" name="Text 5"/>
          <p:cNvSpPr/>
          <p:nvPr/>
        </p:nvSpPr>
        <p:spPr>
          <a:xfrm>
            <a:off x="4881273" y="4343639"/>
            <a:ext cx="2007632" cy="250865"/>
          </a:xfrm>
          <a:prstGeom prst="rect">
            <a:avLst/>
          </a:prstGeom>
          <a:noFill/>
          <a:ln/>
        </p:spPr>
        <p:txBody>
          <a:bodyPr wrap="none" lIns="0" tIns="0" rIns="0" bIns="0" rtlCol="0" anchor="t"/>
          <a:lstStyle/>
          <a:p>
            <a:pPr marL="0" indent="0" algn="l">
              <a:lnSpc>
                <a:spcPts val="1950"/>
              </a:lnSpc>
              <a:buNone/>
            </a:pPr>
            <a:r>
              <a:rPr lang="en-US" sz="2400" b="1" dirty="0">
                <a:solidFill>
                  <a:srgbClr val="272525"/>
                </a:solidFill>
                <a:latin typeface="Barlow Bold" pitchFamily="34" charset="0"/>
                <a:ea typeface="Barlow Bold" pitchFamily="34" charset="-122"/>
                <a:cs typeface="Barlow Bold" pitchFamily="34" charset="-120"/>
              </a:rPr>
              <a:t>Context Analysis</a:t>
            </a:r>
            <a:endParaRPr lang="en-US" sz="2400" dirty="0"/>
          </a:p>
        </p:txBody>
      </p:sp>
      <p:sp>
        <p:nvSpPr>
          <p:cNvPr id="11" name="Text 6"/>
          <p:cNvSpPr/>
          <p:nvPr/>
        </p:nvSpPr>
        <p:spPr>
          <a:xfrm>
            <a:off x="4881273" y="4685943"/>
            <a:ext cx="3732967" cy="488394"/>
          </a:xfrm>
          <a:prstGeom prst="rect">
            <a:avLst/>
          </a:prstGeom>
          <a:noFill/>
          <a:ln/>
        </p:spPr>
        <p:txBody>
          <a:bodyPr wrap="square" lIns="0" tIns="0" rIns="0" bIns="0" rtlCol="0" anchor="t"/>
          <a:lstStyle/>
          <a:p>
            <a:pPr marL="0" indent="0" algn="l">
              <a:lnSpc>
                <a:spcPts val="1900"/>
              </a:lnSpc>
              <a:buNone/>
            </a:pPr>
            <a:r>
              <a:rPr lang="en-US" dirty="0">
                <a:solidFill>
                  <a:srgbClr val="272525"/>
                </a:solidFill>
                <a:latin typeface="Montserrat" pitchFamily="34" charset="0"/>
                <a:ea typeface="Montserrat" pitchFamily="34" charset="-122"/>
                <a:cs typeface="Montserrat" pitchFamily="34" charset="-120"/>
              </a:rPr>
              <a:t>Understanding the overall meaning and key points of the input.</a:t>
            </a:r>
            <a:endParaRPr lang="en-US" dirty="0"/>
          </a:p>
        </p:txBody>
      </p:sp>
      <p:pic>
        <p:nvPicPr>
          <p:cNvPr id="12" name="Image 3" descr="preencoded.png"/>
          <p:cNvPicPr>
            <a:picLocks noChangeAspect="1"/>
          </p:cNvPicPr>
          <p:nvPr/>
        </p:nvPicPr>
        <p:blipFill>
          <a:blip r:embed="rId6"/>
          <a:stretch>
            <a:fillRect/>
          </a:stretch>
        </p:blipFill>
        <p:spPr>
          <a:xfrm>
            <a:off x="690749" y="5555695"/>
            <a:ext cx="4038005" cy="610314"/>
          </a:xfrm>
          <a:prstGeom prst="rect">
            <a:avLst/>
          </a:prstGeom>
        </p:spPr>
      </p:pic>
      <p:sp>
        <p:nvSpPr>
          <p:cNvPr id="13" name="Text 7"/>
          <p:cNvSpPr/>
          <p:nvPr/>
        </p:nvSpPr>
        <p:spPr>
          <a:xfrm>
            <a:off x="843268" y="6394847"/>
            <a:ext cx="2435543" cy="250865"/>
          </a:xfrm>
          <a:prstGeom prst="rect">
            <a:avLst/>
          </a:prstGeom>
          <a:noFill/>
          <a:ln/>
        </p:spPr>
        <p:txBody>
          <a:bodyPr wrap="none" lIns="0" tIns="0" rIns="0" bIns="0" rtlCol="0" anchor="t"/>
          <a:lstStyle/>
          <a:p>
            <a:pPr marL="0" indent="0" algn="l">
              <a:lnSpc>
                <a:spcPts val="1950"/>
              </a:lnSpc>
              <a:buNone/>
            </a:pPr>
            <a:r>
              <a:rPr lang="en-US" sz="2400" b="1" dirty="0">
                <a:solidFill>
                  <a:srgbClr val="272525"/>
                </a:solidFill>
                <a:latin typeface="Barlow Bold" pitchFamily="34" charset="0"/>
                <a:ea typeface="Barlow Bold" pitchFamily="34" charset="-122"/>
                <a:cs typeface="Barlow Bold" pitchFamily="34" charset="-120"/>
              </a:rPr>
              <a:t>Translation/Summarization</a:t>
            </a:r>
            <a:endParaRPr lang="en-US" sz="2400" dirty="0"/>
          </a:p>
        </p:txBody>
      </p:sp>
      <p:sp>
        <p:nvSpPr>
          <p:cNvPr id="14" name="Text 8"/>
          <p:cNvSpPr/>
          <p:nvPr/>
        </p:nvSpPr>
        <p:spPr>
          <a:xfrm>
            <a:off x="843268" y="6737152"/>
            <a:ext cx="3732967" cy="488394"/>
          </a:xfrm>
          <a:prstGeom prst="rect">
            <a:avLst/>
          </a:prstGeom>
          <a:noFill/>
          <a:ln/>
        </p:spPr>
        <p:txBody>
          <a:bodyPr wrap="square" lIns="0" tIns="0" rIns="0" bIns="0" rtlCol="0" anchor="t"/>
          <a:lstStyle/>
          <a:p>
            <a:pPr marL="0" indent="0" algn="l">
              <a:lnSpc>
                <a:spcPts val="1900"/>
              </a:lnSpc>
              <a:buNone/>
            </a:pPr>
            <a:r>
              <a:rPr lang="en-US" dirty="0">
                <a:solidFill>
                  <a:srgbClr val="272525"/>
                </a:solidFill>
                <a:latin typeface="Montserrat" pitchFamily="34" charset="0"/>
                <a:ea typeface="Montserrat" pitchFamily="34" charset="-122"/>
                <a:cs typeface="Montserrat" pitchFamily="34" charset="-120"/>
              </a:rPr>
              <a:t>Generating the target language output or concise summary.</a:t>
            </a:r>
            <a:endParaRPr lang="en-US" dirty="0"/>
          </a:p>
        </p:txBody>
      </p:sp>
      <p:pic>
        <p:nvPicPr>
          <p:cNvPr id="15" name="Image 4" descr="preencoded.png"/>
          <p:cNvPicPr>
            <a:picLocks noChangeAspect="1"/>
          </p:cNvPicPr>
          <p:nvPr/>
        </p:nvPicPr>
        <p:blipFill>
          <a:blip r:embed="rId7"/>
          <a:stretch>
            <a:fillRect/>
          </a:stretch>
        </p:blipFill>
        <p:spPr>
          <a:xfrm>
            <a:off x="4728754" y="5555695"/>
            <a:ext cx="4038005" cy="610314"/>
          </a:xfrm>
          <a:prstGeom prst="rect">
            <a:avLst/>
          </a:prstGeom>
        </p:spPr>
      </p:pic>
      <p:sp>
        <p:nvSpPr>
          <p:cNvPr id="16" name="Text 9"/>
          <p:cNvSpPr/>
          <p:nvPr/>
        </p:nvSpPr>
        <p:spPr>
          <a:xfrm>
            <a:off x="4881273" y="6394847"/>
            <a:ext cx="2007632" cy="250865"/>
          </a:xfrm>
          <a:prstGeom prst="rect">
            <a:avLst/>
          </a:prstGeom>
          <a:noFill/>
          <a:ln/>
        </p:spPr>
        <p:txBody>
          <a:bodyPr wrap="none" lIns="0" tIns="0" rIns="0" bIns="0" rtlCol="0" anchor="t"/>
          <a:lstStyle/>
          <a:p>
            <a:pPr marL="0" indent="0" algn="l">
              <a:lnSpc>
                <a:spcPts val="1950"/>
              </a:lnSpc>
              <a:buNone/>
            </a:pPr>
            <a:r>
              <a:rPr lang="en-US" sz="2400" b="1" dirty="0">
                <a:solidFill>
                  <a:srgbClr val="272525"/>
                </a:solidFill>
                <a:latin typeface="Barlow Bold" pitchFamily="34" charset="0"/>
                <a:ea typeface="Barlow Bold" pitchFamily="34" charset="-122"/>
                <a:cs typeface="Barlow Bold" pitchFamily="34" charset="-120"/>
              </a:rPr>
              <a:t>Refinement</a:t>
            </a:r>
            <a:endParaRPr lang="en-US" sz="2400" dirty="0"/>
          </a:p>
        </p:txBody>
      </p:sp>
      <p:sp>
        <p:nvSpPr>
          <p:cNvPr id="17" name="Text 10"/>
          <p:cNvSpPr/>
          <p:nvPr/>
        </p:nvSpPr>
        <p:spPr>
          <a:xfrm>
            <a:off x="4881273" y="6737152"/>
            <a:ext cx="3732967" cy="488394"/>
          </a:xfrm>
          <a:prstGeom prst="rect">
            <a:avLst/>
          </a:prstGeom>
          <a:noFill/>
          <a:ln/>
        </p:spPr>
        <p:txBody>
          <a:bodyPr wrap="square" lIns="0" tIns="0" rIns="0" bIns="0" rtlCol="0" anchor="t"/>
          <a:lstStyle/>
          <a:p>
            <a:pPr marL="0" indent="0" algn="l">
              <a:lnSpc>
                <a:spcPts val="1900"/>
              </a:lnSpc>
              <a:buNone/>
            </a:pPr>
            <a:r>
              <a:rPr lang="en-US" dirty="0">
                <a:solidFill>
                  <a:srgbClr val="272525"/>
                </a:solidFill>
                <a:latin typeface="Montserrat" pitchFamily="34" charset="0"/>
                <a:ea typeface="Montserrat" pitchFamily="34" charset="-122"/>
                <a:cs typeface="Montserrat" pitchFamily="34" charset="-120"/>
              </a:rPr>
              <a:t>Post-processing to ensure coherence and accuracy of the final output.</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l="10714" t="18889" r="12381" b="8730"/>
          <a:stretch/>
        </p:blipFill>
        <p:spPr>
          <a:xfrm>
            <a:off x="10411097" y="2272937"/>
            <a:ext cx="4219303" cy="5956663"/>
          </a:xfrm>
          <a:prstGeom prst="rect">
            <a:avLst/>
          </a:prstGeom>
        </p:spPr>
      </p:pic>
      <p:sp>
        <p:nvSpPr>
          <p:cNvPr id="3" name="Text 0"/>
          <p:cNvSpPr/>
          <p:nvPr/>
        </p:nvSpPr>
        <p:spPr>
          <a:xfrm>
            <a:off x="431959" y="620554"/>
            <a:ext cx="5224820" cy="406003"/>
          </a:xfrm>
          <a:prstGeom prst="rect">
            <a:avLst/>
          </a:prstGeom>
          <a:noFill/>
          <a:ln/>
        </p:spPr>
        <p:txBody>
          <a:bodyPr wrap="none" lIns="0" tIns="0" rIns="0" bIns="0" rtlCol="0" anchor="t"/>
          <a:lstStyle/>
          <a:p>
            <a:pPr marL="0" indent="0">
              <a:lnSpc>
                <a:spcPts val="3150"/>
              </a:lnSpc>
              <a:buNone/>
            </a:pPr>
            <a:r>
              <a:rPr lang="en-US" sz="4000" b="1" dirty="0">
                <a:solidFill>
                  <a:srgbClr val="7068F4"/>
                </a:solidFill>
                <a:latin typeface="Barlow Bold" pitchFamily="34" charset="0"/>
                <a:ea typeface="Barlow Bold" pitchFamily="34" charset="-122"/>
                <a:cs typeface="Barlow Bold" pitchFamily="34" charset="-120"/>
              </a:rPr>
              <a:t>Conversational Agents and Chatbots</a:t>
            </a:r>
            <a:endParaRPr lang="en-US" sz="4000" dirty="0"/>
          </a:p>
        </p:txBody>
      </p:sp>
      <p:sp>
        <p:nvSpPr>
          <p:cNvPr id="4" name="Text 1"/>
          <p:cNvSpPr/>
          <p:nvPr/>
        </p:nvSpPr>
        <p:spPr>
          <a:xfrm>
            <a:off x="863917" y="1211699"/>
            <a:ext cx="13335409" cy="592574"/>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Conversational AI, in the form of intelligent chatbots and virtual assistants, has become an integral part of modern digital interactions. These AI-powered agents can engage in human-like dialogue, answer questions, and perform tasks across various domains. LLMs have significantly enhanced the capabilities of these systems, enabling more natural and context-aware conversations.</a:t>
            </a:r>
            <a:endParaRPr lang="en-US" dirty="0"/>
          </a:p>
        </p:txBody>
      </p:sp>
      <p:sp>
        <p:nvSpPr>
          <p:cNvPr id="5" name="Text 2"/>
          <p:cNvSpPr/>
          <p:nvPr/>
        </p:nvSpPr>
        <p:spPr>
          <a:xfrm>
            <a:off x="863917" y="2426744"/>
            <a:ext cx="8998540" cy="79009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Advanced conversational agents can maintain context over long interactions, understand and generate nuanced responses, and even exhibit a sense of personality. They find applications in customer service, healthcare (as mental health chatbots), education (as tutoring assistants), and personal productivity tools. The key challenges in developing effective conversational AI include maintaining coherence, handling ambiguity, and ensuring ethical and unbiased responses.</a:t>
            </a:r>
            <a:endParaRPr lang="en-US" dirty="0"/>
          </a:p>
        </p:txBody>
      </p:sp>
      <p:pic>
        <p:nvPicPr>
          <p:cNvPr id="6" name="Image 1" descr="preencoded.png"/>
          <p:cNvPicPr>
            <a:picLocks noChangeAspect="1"/>
          </p:cNvPicPr>
          <p:nvPr/>
        </p:nvPicPr>
        <p:blipFill>
          <a:blip r:embed="rId4"/>
          <a:stretch>
            <a:fillRect/>
          </a:stretch>
        </p:blipFill>
        <p:spPr>
          <a:xfrm>
            <a:off x="863917" y="4590208"/>
            <a:ext cx="308610" cy="308610"/>
          </a:xfrm>
          <a:prstGeom prst="rect">
            <a:avLst/>
          </a:prstGeom>
        </p:spPr>
      </p:pic>
      <p:sp>
        <p:nvSpPr>
          <p:cNvPr id="7" name="Text 3"/>
          <p:cNvSpPr/>
          <p:nvPr/>
        </p:nvSpPr>
        <p:spPr>
          <a:xfrm>
            <a:off x="863917" y="5022166"/>
            <a:ext cx="2364700" cy="203002"/>
          </a:xfrm>
          <a:prstGeom prst="rect">
            <a:avLst/>
          </a:prstGeom>
          <a:noFill/>
          <a:ln/>
        </p:spPr>
        <p:txBody>
          <a:bodyPr wrap="none" lIns="0" tIns="0" rIns="0" bIns="0" rtlCol="0" anchor="t"/>
          <a:lstStyle/>
          <a:p>
            <a:pPr marL="0" indent="0" algn="l">
              <a:lnSpc>
                <a:spcPts val="1550"/>
              </a:lnSpc>
              <a:buNone/>
            </a:pPr>
            <a:r>
              <a:rPr lang="en-US" sz="2400" b="1" dirty="0">
                <a:solidFill>
                  <a:srgbClr val="272525"/>
                </a:solidFill>
                <a:latin typeface="Barlow Bold" pitchFamily="34" charset="0"/>
                <a:ea typeface="Barlow Bold" pitchFamily="34" charset="-122"/>
                <a:cs typeface="Barlow Bold" pitchFamily="34" charset="-120"/>
              </a:rPr>
              <a:t>Natural Language Understanding</a:t>
            </a:r>
            <a:endParaRPr lang="en-US" sz="2400" dirty="0"/>
          </a:p>
        </p:txBody>
      </p:sp>
      <p:sp>
        <p:nvSpPr>
          <p:cNvPr id="8" name="Text 4"/>
          <p:cNvSpPr/>
          <p:nvPr/>
        </p:nvSpPr>
        <p:spPr>
          <a:xfrm>
            <a:off x="863917" y="5299225"/>
            <a:ext cx="8280083" cy="197525"/>
          </a:xfrm>
          <a:prstGeom prst="rect">
            <a:avLst/>
          </a:prstGeom>
          <a:noFill/>
          <a:ln/>
        </p:spPr>
        <p:txBody>
          <a:bodyPr wrap="none" lIns="0" tIns="0" rIns="0" bIns="0" rtlCol="0" anchor="t"/>
          <a:lstStyle/>
          <a:p>
            <a:pPr marL="0" indent="0" algn="l">
              <a:lnSpc>
                <a:spcPts val="1550"/>
              </a:lnSpc>
              <a:buNone/>
            </a:pPr>
            <a:r>
              <a:rPr lang="en-US" dirty="0">
                <a:solidFill>
                  <a:srgbClr val="272525"/>
                </a:solidFill>
                <a:latin typeface="Montserrat" pitchFamily="34" charset="0"/>
                <a:ea typeface="Montserrat" pitchFamily="34" charset="-122"/>
                <a:cs typeface="Montserrat" pitchFamily="34" charset="-120"/>
              </a:rPr>
              <a:t>Interpreting user intents and extracting </a:t>
            </a:r>
          </a:p>
          <a:p>
            <a:pPr marL="0" indent="0" algn="l">
              <a:buNone/>
            </a:pPr>
            <a:r>
              <a:rPr lang="en-US" dirty="0">
                <a:solidFill>
                  <a:srgbClr val="272525"/>
                </a:solidFill>
                <a:latin typeface="Montserrat" pitchFamily="34" charset="0"/>
                <a:ea typeface="Montserrat" pitchFamily="34" charset="-122"/>
                <a:cs typeface="Montserrat" pitchFamily="34" charset="-120"/>
              </a:rPr>
              <a:t>relevant information from inputs.</a:t>
            </a:r>
            <a:endParaRPr lang="en-US" dirty="0"/>
          </a:p>
        </p:txBody>
      </p:sp>
      <p:pic>
        <p:nvPicPr>
          <p:cNvPr id="9" name="Image 2" descr="preencoded.png"/>
          <p:cNvPicPr>
            <a:picLocks noChangeAspect="1"/>
          </p:cNvPicPr>
          <p:nvPr/>
        </p:nvPicPr>
        <p:blipFill>
          <a:blip r:embed="rId5"/>
          <a:stretch>
            <a:fillRect/>
          </a:stretch>
        </p:blipFill>
        <p:spPr>
          <a:xfrm>
            <a:off x="863917" y="5867034"/>
            <a:ext cx="308610" cy="308610"/>
          </a:xfrm>
          <a:prstGeom prst="rect">
            <a:avLst/>
          </a:prstGeom>
        </p:spPr>
      </p:pic>
      <p:sp>
        <p:nvSpPr>
          <p:cNvPr id="10" name="Text 5"/>
          <p:cNvSpPr/>
          <p:nvPr/>
        </p:nvSpPr>
        <p:spPr>
          <a:xfrm>
            <a:off x="863917" y="6298993"/>
            <a:ext cx="1624251" cy="203002"/>
          </a:xfrm>
          <a:prstGeom prst="rect">
            <a:avLst/>
          </a:prstGeom>
          <a:noFill/>
          <a:ln/>
        </p:spPr>
        <p:txBody>
          <a:bodyPr wrap="none" lIns="0" tIns="0" rIns="0" bIns="0" rtlCol="0" anchor="t"/>
          <a:lstStyle/>
          <a:p>
            <a:pPr marL="0" indent="0" algn="l">
              <a:lnSpc>
                <a:spcPts val="1550"/>
              </a:lnSpc>
              <a:buNone/>
            </a:pPr>
            <a:r>
              <a:rPr lang="en-US" sz="2400" b="1" dirty="0">
                <a:solidFill>
                  <a:srgbClr val="272525"/>
                </a:solidFill>
                <a:latin typeface="Barlow Bold" pitchFamily="34" charset="0"/>
                <a:ea typeface="Barlow Bold" pitchFamily="34" charset="-122"/>
                <a:cs typeface="Barlow Bold" pitchFamily="34" charset="-120"/>
              </a:rPr>
              <a:t>Contextual Awareness</a:t>
            </a:r>
            <a:endParaRPr lang="en-US" sz="2400" dirty="0"/>
          </a:p>
        </p:txBody>
      </p:sp>
      <p:sp>
        <p:nvSpPr>
          <p:cNvPr id="11" name="Text 6"/>
          <p:cNvSpPr/>
          <p:nvPr/>
        </p:nvSpPr>
        <p:spPr>
          <a:xfrm>
            <a:off x="863917" y="6576051"/>
            <a:ext cx="8280083" cy="197525"/>
          </a:xfrm>
          <a:prstGeom prst="rect">
            <a:avLst/>
          </a:prstGeom>
          <a:noFill/>
          <a:ln/>
        </p:spPr>
        <p:txBody>
          <a:bodyPr wrap="none" lIns="0" tIns="0" rIns="0" bIns="0" rtlCol="0" anchor="t"/>
          <a:lstStyle/>
          <a:p>
            <a:pPr marL="0" indent="0" algn="l">
              <a:lnSpc>
                <a:spcPts val="1550"/>
              </a:lnSpc>
              <a:buNone/>
            </a:pPr>
            <a:r>
              <a:rPr lang="en-US" dirty="0">
                <a:solidFill>
                  <a:srgbClr val="272525"/>
                </a:solidFill>
                <a:latin typeface="Montserrat" pitchFamily="34" charset="0"/>
                <a:ea typeface="Montserrat" pitchFamily="34" charset="-122"/>
                <a:cs typeface="Montserrat" pitchFamily="34" charset="-120"/>
              </a:rPr>
              <a:t>Maintaining conversation history and </a:t>
            </a:r>
          </a:p>
          <a:p>
            <a:pPr marL="0" indent="0" algn="l">
              <a:buNone/>
            </a:pPr>
            <a:r>
              <a:rPr lang="en-US" dirty="0">
                <a:solidFill>
                  <a:srgbClr val="272525"/>
                </a:solidFill>
                <a:latin typeface="Montserrat" pitchFamily="34" charset="0"/>
                <a:ea typeface="Montserrat" pitchFamily="34" charset="-122"/>
                <a:cs typeface="Montserrat" pitchFamily="34" charset="-120"/>
              </a:rPr>
              <a:t>adapting responses based on context.</a:t>
            </a:r>
            <a:endParaRPr lang="en-US" dirty="0"/>
          </a:p>
        </p:txBody>
      </p:sp>
      <p:pic>
        <p:nvPicPr>
          <p:cNvPr id="12" name="Image 3" descr="preencoded.png"/>
          <p:cNvPicPr>
            <a:picLocks noChangeAspect="1"/>
          </p:cNvPicPr>
          <p:nvPr/>
        </p:nvPicPr>
        <p:blipFill>
          <a:blip r:embed="rId6"/>
          <a:stretch>
            <a:fillRect/>
          </a:stretch>
        </p:blipFill>
        <p:spPr>
          <a:xfrm>
            <a:off x="5787730" y="4590208"/>
            <a:ext cx="308610" cy="308610"/>
          </a:xfrm>
          <a:prstGeom prst="rect">
            <a:avLst/>
          </a:prstGeom>
        </p:spPr>
      </p:pic>
      <p:sp>
        <p:nvSpPr>
          <p:cNvPr id="13" name="Text 7"/>
          <p:cNvSpPr/>
          <p:nvPr/>
        </p:nvSpPr>
        <p:spPr>
          <a:xfrm>
            <a:off x="5787730" y="5022167"/>
            <a:ext cx="1624251" cy="203002"/>
          </a:xfrm>
          <a:prstGeom prst="rect">
            <a:avLst/>
          </a:prstGeom>
          <a:noFill/>
          <a:ln/>
        </p:spPr>
        <p:txBody>
          <a:bodyPr wrap="none" lIns="0" tIns="0" rIns="0" bIns="0" rtlCol="0" anchor="t"/>
          <a:lstStyle/>
          <a:p>
            <a:pPr marL="0" indent="0" algn="l">
              <a:lnSpc>
                <a:spcPts val="1550"/>
              </a:lnSpc>
              <a:buNone/>
            </a:pPr>
            <a:r>
              <a:rPr lang="en-US" sz="2400" b="1" dirty="0">
                <a:solidFill>
                  <a:srgbClr val="272525"/>
                </a:solidFill>
                <a:latin typeface="Barlow Bold" pitchFamily="34" charset="0"/>
                <a:ea typeface="Barlow Bold" pitchFamily="34" charset="-122"/>
                <a:cs typeface="Barlow Bold" pitchFamily="34" charset="-120"/>
              </a:rPr>
              <a:t>Task Completion</a:t>
            </a:r>
            <a:endParaRPr lang="en-US" sz="2400" dirty="0"/>
          </a:p>
        </p:txBody>
      </p:sp>
      <p:sp>
        <p:nvSpPr>
          <p:cNvPr id="14" name="Text 8"/>
          <p:cNvSpPr/>
          <p:nvPr/>
        </p:nvSpPr>
        <p:spPr>
          <a:xfrm>
            <a:off x="5787730" y="5299225"/>
            <a:ext cx="8280083" cy="197525"/>
          </a:xfrm>
          <a:prstGeom prst="rect">
            <a:avLst/>
          </a:prstGeom>
          <a:noFill/>
          <a:ln/>
        </p:spPr>
        <p:txBody>
          <a:bodyPr wrap="none" lIns="0" tIns="0" rIns="0" bIns="0" rtlCol="0" anchor="t"/>
          <a:lstStyle/>
          <a:p>
            <a:pPr marL="0" indent="0" algn="l">
              <a:lnSpc>
                <a:spcPts val="1550"/>
              </a:lnSpc>
              <a:buNone/>
            </a:pPr>
            <a:r>
              <a:rPr lang="en-US" dirty="0">
                <a:solidFill>
                  <a:srgbClr val="272525"/>
                </a:solidFill>
                <a:latin typeface="Montserrat" pitchFamily="34" charset="0"/>
                <a:ea typeface="Montserrat" pitchFamily="34" charset="-122"/>
                <a:cs typeface="Montserrat" pitchFamily="34" charset="-120"/>
              </a:rPr>
              <a:t>Executing user requests and providing </a:t>
            </a:r>
          </a:p>
          <a:p>
            <a:pPr marL="0" indent="0" algn="l">
              <a:buNone/>
            </a:pPr>
            <a:r>
              <a:rPr lang="en-US" dirty="0">
                <a:solidFill>
                  <a:srgbClr val="272525"/>
                </a:solidFill>
                <a:latin typeface="Montserrat" pitchFamily="34" charset="0"/>
                <a:ea typeface="Montserrat" pitchFamily="34" charset="-122"/>
                <a:cs typeface="Montserrat" pitchFamily="34" charset="-120"/>
              </a:rPr>
              <a:t>relevant information or actions.</a:t>
            </a:r>
            <a:endParaRPr lang="en-US" dirty="0"/>
          </a:p>
        </p:txBody>
      </p:sp>
      <p:pic>
        <p:nvPicPr>
          <p:cNvPr id="15" name="Image 4" descr="preencoded.png"/>
          <p:cNvPicPr>
            <a:picLocks noChangeAspect="1"/>
          </p:cNvPicPr>
          <p:nvPr/>
        </p:nvPicPr>
        <p:blipFill>
          <a:blip r:embed="rId7"/>
          <a:stretch>
            <a:fillRect/>
          </a:stretch>
        </p:blipFill>
        <p:spPr>
          <a:xfrm>
            <a:off x="5787730" y="5867034"/>
            <a:ext cx="308610" cy="308610"/>
          </a:xfrm>
          <a:prstGeom prst="rect">
            <a:avLst/>
          </a:prstGeom>
        </p:spPr>
      </p:pic>
      <p:sp>
        <p:nvSpPr>
          <p:cNvPr id="16" name="Text 9"/>
          <p:cNvSpPr/>
          <p:nvPr/>
        </p:nvSpPr>
        <p:spPr>
          <a:xfrm>
            <a:off x="5787730" y="6298993"/>
            <a:ext cx="1624251" cy="203002"/>
          </a:xfrm>
          <a:prstGeom prst="rect">
            <a:avLst/>
          </a:prstGeom>
          <a:noFill/>
          <a:ln/>
        </p:spPr>
        <p:txBody>
          <a:bodyPr wrap="none" lIns="0" tIns="0" rIns="0" bIns="0" rtlCol="0" anchor="t"/>
          <a:lstStyle/>
          <a:p>
            <a:pPr marL="0" indent="0" algn="l">
              <a:lnSpc>
                <a:spcPts val="1550"/>
              </a:lnSpc>
              <a:buNone/>
            </a:pPr>
            <a:r>
              <a:rPr lang="en-US" sz="2400" b="1" dirty="0">
                <a:solidFill>
                  <a:srgbClr val="272525"/>
                </a:solidFill>
                <a:latin typeface="Barlow Bold" pitchFamily="34" charset="0"/>
                <a:ea typeface="Barlow Bold" pitchFamily="34" charset="-122"/>
                <a:cs typeface="Barlow Bold" pitchFamily="34" charset="-120"/>
              </a:rPr>
              <a:t>Personalization</a:t>
            </a:r>
            <a:endParaRPr lang="en-US" sz="2400" dirty="0"/>
          </a:p>
        </p:txBody>
      </p:sp>
      <p:sp>
        <p:nvSpPr>
          <p:cNvPr id="17" name="Text 10"/>
          <p:cNvSpPr/>
          <p:nvPr/>
        </p:nvSpPr>
        <p:spPr>
          <a:xfrm>
            <a:off x="5787730" y="6576052"/>
            <a:ext cx="8280083" cy="197525"/>
          </a:xfrm>
          <a:prstGeom prst="rect">
            <a:avLst/>
          </a:prstGeom>
          <a:noFill/>
          <a:ln/>
        </p:spPr>
        <p:txBody>
          <a:bodyPr wrap="none" lIns="0" tIns="0" rIns="0" bIns="0" rtlCol="0" anchor="t"/>
          <a:lstStyle/>
          <a:p>
            <a:pPr marL="0" indent="0" algn="l">
              <a:lnSpc>
                <a:spcPts val="1550"/>
              </a:lnSpc>
              <a:buNone/>
            </a:pPr>
            <a:r>
              <a:rPr lang="en-US" dirty="0">
                <a:solidFill>
                  <a:srgbClr val="272525"/>
                </a:solidFill>
                <a:latin typeface="Montserrat" pitchFamily="34" charset="0"/>
                <a:ea typeface="Montserrat" pitchFamily="34" charset="-122"/>
                <a:cs typeface="Montserrat" pitchFamily="34" charset="-120"/>
              </a:rPr>
              <a:t>Adapting conversation style and </a:t>
            </a:r>
          </a:p>
          <a:p>
            <a:pPr marL="0" indent="0" algn="l">
              <a:buNone/>
            </a:pPr>
            <a:r>
              <a:rPr lang="en-US" dirty="0">
                <a:solidFill>
                  <a:srgbClr val="272525"/>
                </a:solidFill>
                <a:latin typeface="Montserrat" pitchFamily="34" charset="0"/>
                <a:ea typeface="Montserrat" pitchFamily="34" charset="-122"/>
                <a:cs typeface="Montserrat" pitchFamily="34" charset="-120"/>
              </a:rPr>
              <a:t>content to individual user preferences.</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6165" y="1096566"/>
            <a:ext cx="7443788" cy="701278"/>
          </a:xfrm>
          <a:prstGeom prst="rect">
            <a:avLst/>
          </a:prstGeom>
          <a:noFill/>
          <a:ln/>
        </p:spPr>
        <p:txBody>
          <a:bodyPr wrap="none" lIns="0" tIns="0" rIns="0" bIns="0" rtlCol="0" anchor="t"/>
          <a:lstStyle/>
          <a:p>
            <a:pPr marL="0" indent="0">
              <a:lnSpc>
                <a:spcPts val="5500"/>
              </a:lnSpc>
              <a:buNone/>
            </a:pPr>
            <a:r>
              <a:rPr lang="en-US" sz="4000" b="1" dirty="0">
                <a:solidFill>
                  <a:srgbClr val="7068F4"/>
                </a:solidFill>
                <a:latin typeface="Barlow Bold" pitchFamily="34" charset="0"/>
                <a:ea typeface="Barlow Bold" pitchFamily="34" charset="-122"/>
                <a:cs typeface="Barlow Bold" pitchFamily="34" charset="-120"/>
              </a:rPr>
              <a:t>Sentiment Analysis with LLMs</a:t>
            </a:r>
            <a:endParaRPr lang="en-US" sz="4000" dirty="0"/>
          </a:p>
        </p:txBody>
      </p:sp>
      <p:sp>
        <p:nvSpPr>
          <p:cNvPr id="4" name="Text 1"/>
          <p:cNvSpPr/>
          <p:nvPr/>
        </p:nvSpPr>
        <p:spPr>
          <a:xfrm>
            <a:off x="746165" y="2117527"/>
            <a:ext cx="7651671" cy="2046684"/>
          </a:xfrm>
          <a:prstGeom prst="rect">
            <a:avLst/>
          </a:prstGeom>
          <a:noFill/>
          <a:ln/>
        </p:spPr>
        <p:txBody>
          <a:bodyPr wrap="square" lIns="0" tIns="0" rIns="0" bIns="0" rtlCol="0" anchor="t"/>
          <a:lstStyle/>
          <a:p>
            <a:pPr marL="0" indent="0">
              <a:lnSpc>
                <a:spcPts val="2650"/>
              </a:lnSpc>
              <a:buNone/>
            </a:pPr>
            <a:r>
              <a:rPr lang="en-US" dirty="0">
                <a:solidFill>
                  <a:srgbClr val="272525"/>
                </a:solidFill>
                <a:latin typeface="Montserrat" pitchFamily="34" charset="0"/>
                <a:ea typeface="Montserrat" pitchFamily="34" charset="-122"/>
                <a:cs typeface="Montserrat" pitchFamily="34" charset="-120"/>
              </a:rPr>
              <a:t>Sentiment analysis, the task of determining the emotional tone behind a piece of text, has been revolutionized by Large Language Models. Traditional approaches relied heavily on predefined lexicons and rule-based systems. In contrast, LLMs can capture subtle nuances, context-dependent sentiments, and even detect sarcasm or irony with remarkable accuracy.</a:t>
            </a:r>
            <a:endParaRPr lang="en-US" dirty="0"/>
          </a:p>
        </p:txBody>
      </p:sp>
      <p:sp>
        <p:nvSpPr>
          <p:cNvPr id="5" name="Text 2"/>
          <p:cNvSpPr/>
          <p:nvPr/>
        </p:nvSpPr>
        <p:spPr>
          <a:xfrm>
            <a:off x="746165" y="4404003"/>
            <a:ext cx="7651671" cy="2728913"/>
          </a:xfrm>
          <a:prstGeom prst="rect">
            <a:avLst/>
          </a:prstGeom>
          <a:noFill/>
          <a:ln/>
        </p:spPr>
        <p:txBody>
          <a:bodyPr wrap="square" lIns="0" tIns="0" rIns="0" bIns="0" rtlCol="0" anchor="t"/>
          <a:lstStyle/>
          <a:p>
            <a:pPr marL="0" indent="0">
              <a:lnSpc>
                <a:spcPts val="2650"/>
              </a:lnSpc>
              <a:buNone/>
            </a:pPr>
            <a:r>
              <a:rPr lang="en-US" dirty="0">
                <a:solidFill>
                  <a:srgbClr val="272525"/>
                </a:solidFill>
                <a:latin typeface="Montserrat" pitchFamily="34" charset="0"/>
                <a:ea typeface="Montserrat" pitchFamily="34" charset="-122"/>
                <a:cs typeface="Montserrat" pitchFamily="34" charset="-120"/>
              </a:rPr>
              <a:t>These advanced models can perform fine-grained sentiment analysis, going beyond simple positive/negative classifications to detect specific emotions, intensity levels, and aspects of sentiment. This capability is invaluable in various applications, from brand monitoring and customer feedback analysis to social media trend tracking and market research. LLMs can also adapt to domain-specific language and evolving linguistic patterns, making them highly versatile for sentiment analysis tasks across different industries and contexts.</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2961" y="507438"/>
            <a:ext cx="7108388" cy="406003"/>
          </a:xfrm>
          <a:prstGeom prst="rect">
            <a:avLst/>
          </a:prstGeom>
          <a:noFill/>
          <a:ln/>
        </p:spPr>
        <p:txBody>
          <a:bodyPr wrap="none" lIns="0" tIns="0" rIns="0" bIns="0" rtlCol="0" anchor="t"/>
          <a:lstStyle/>
          <a:p>
            <a:pPr marL="0" indent="0">
              <a:lnSpc>
                <a:spcPts val="3150"/>
              </a:lnSpc>
              <a:buNone/>
            </a:pPr>
            <a:r>
              <a:rPr lang="en-US" sz="4000" b="1" dirty="0">
                <a:solidFill>
                  <a:srgbClr val="7068F4"/>
                </a:solidFill>
                <a:latin typeface="Barlow Bold" pitchFamily="34" charset="0"/>
                <a:ea typeface="Barlow Bold" pitchFamily="34" charset="-122"/>
                <a:cs typeface="Barlow Bold" pitchFamily="34" charset="-120"/>
              </a:rPr>
              <a:t>Vector Databases: Powering Efficient AI Retrieval</a:t>
            </a:r>
            <a:endParaRPr lang="en-US" sz="4000" dirty="0"/>
          </a:p>
        </p:txBody>
      </p:sp>
      <p:sp>
        <p:nvSpPr>
          <p:cNvPr id="3" name="Text 1"/>
          <p:cNvSpPr/>
          <p:nvPr/>
        </p:nvSpPr>
        <p:spPr>
          <a:xfrm>
            <a:off x="832961" y="992267"/>
            <a:ext cx="13365481" cy="39504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Vector databases have emerged as a crucial component in the AI ecosystem, particularly for managing and querying high-dimensional data such as text embeddings. Unlike traditional databases that store scalar values, vector databases are optimized for similarity searches in multidimensional spaces. This makes them ideal for applications involving semantic search, recommendation systems, and content retrieval in AI models.</a:t>
            </a:r>
            <a:endParaRPr lang="en-US" dirty="0"/>
          </a:p>
        </p:txBody>
      </p:sp>
      <p:sp>
        <p:nvSpPr>
          <p:cNvPr id="4" name="Text 2"/>
          <p:cNvSpPr/>
          <p:nvPr/>
        </p:nvSpPr>
        <p:spPr>
          <a:xfrm>
            <a:off x="832961" y="2231480"/>
            <a:ext cx="13365481" cy="592574"/>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The power of vector databases lies in their ability to perform fast approximate nearest neighbor (ANN) searches, which is essential for finding similar items in large datasets. They use specialized indexing structures like HNSW (Hierarchical Navigable Small World) or IVF (Inverted File) to enable efficient querying. As AI models increasingly rely on dense vector representations, vector databases have become indispensable for scaling AI applications and improving response times.</a:t>
            </a:r>
            <a:endParaRPr lang="en-US" dirty="0"/>
          </a:p>
        </p:txBody>
      </p:sp>
      <p:sp>
        <p:nvSpPr>
          <p:cNvPr id="5" name="Shape 3"/>
          <p:cNvSpPr/>
          <p:nvPr/>
        </p:nvSpPr>
        <p:spPr>
          <a:xfrm>
            <a:off x="993662" y="3911798"/>
            <a:ext cx="277654" cy="277654"/>
          </a:xfrm>
          <a:prstGeom prst="roundRect">
            <a:avLst>
              <a:gd name="adj" fmla="val 40014"/>
            </a:avLst>
          </a:prstGeom>
          <a:solidFill>
            <a:srgbClr val="EEEFF5"/>
          </a:solidFill>
          <a:ln/>
          <a:effectLst>
            <a:outerShdw blurRad="30480" dist="15240" dir="13500000" algn="bl" rotWithShape="0">
              <a:srgbClr val="FFFFFF">
                <a:alpha val="70000"/>
              </a:srgbClr>
            </a:outerShdw>
          </a:effectLst>
        </p:spPr>
        <p:txBody>
          <a:bodyPr/>
          <a:lstStyle/>
          <a:p>
            <a:endParaRPr lang="en-US"/>
          </a:p>
        </p:txBody>
      </p:sp>
      <p:sp>
        <p:nvSpPr>
          <p:cNvPr id="6" name="Text 4"/>
          <p:cNvSpPr/>
          <p:nvPr/>
        </p:nvSpPr>
        <p:spPr>
          <a:xfrm>
            <a:off x="1097961" y="3953113"/>
            <a:ext cx="69056" cy="194905"/>
          </a:xfrm>
          <a:prstGeom prst="rect">
            <a:avLst/>
          </a:prstGeom>
          <a:noFill/>
          <a:ln/>
        </p:spPr>
        <p:txBody>
          <a:bodyPr wrap="none" lIns="0" tIns="0" rIns="0" bIns="0" rtlCol="0" anchor="t"/>
          <a:lstStyle/>
          <a:p>
            <a:pPr marL="0" indent="0" algn="ctr">
              <a:lnSpc>
                <a:spcPts val="1500"/>
              </a:lnSpc>
              <a:buNone/>
            </a:pPr>
            <a:r>
              <a:rPr lang="en-US" sz="2400" b="1" dirty="0">
                <a:solidFill>
                  <a:srgbClr val="272525"/>
                </a:solidFill>
                <a:latin typeface="Barlow Bold" pitchFamily="34" charset="0"/>
                <a:ea typeface="Barlow Bold" pitchFamily="34" charset="-122"/>
                <a:cs typeface="Barlow Bold" pitchFamily="34" charset="-120"/>
              </a:rPr>
              <a:t>1</a:t>
            </a:r>
            <a:endParaRPr lang="en-US" sz="2400" dirty="0"/>
          </a:p>
        </p:txBody>
      </p:sp>
      <p:sp>
        <p:nvSpPr>
          <p:cNvPr id="7" name="Text 5"/>
          <p:cNvSpPr/>
          <p:nvPr/>
        </p:nvSpPr>
        <p:spPr>
          <a:xfrm>
            <a:off x="1394664" y="3911798"/>
            <a:ext cx="1887379" cy="203002"/>
          </a:xfrm>
          <a:prstGeom prst="rect">
            <a:avLst/>
          </a:prstGeom>
          <a:noFill/>
          <a:ln/>
        </p:spPr>
        <p:txBody>
          <a:bodyPr wrap="none" lIns="0" tIns="0" rIns="0" bIns="0" rtlCol="0" anchor="t"/>
          <a:lstStyle/>
          <a:p>
            <a:pPr marL="0" indent="0">
              <a:lnSpc>
                <a:spcPts val="1550"/>
              </a:lnSpc>
              <a:buNone/>
            </a:pPr>
            <a:r>
              <a:rPr lang="en-US" sz="2400" b="1" dirty="0">
                <a:solidFill>
                  <a:srgbClr val="272525"/>
                </a:solidFill>
                <a:latin typeface="Barlow Bold" pitchFamily="34" charset="0"/>
                <a:ea typeface="Barlow Bold" pitchFamily="34" charset="-122"/>
                <a:cs typeface="Barlow Bold" pitchFamily="34" charset="-120"/>
              </a:rPr>
              <a:t>Efficient Similarity Search</a:t>
            </a:r>
            <a:endParaRPr lang="en-US" sz="2400" dirty="0"/>
          </a:p>
        </p:txBody>
      </p:sp>
      <p:sp>
        <p:nvSpPr>
          <p:cNvPr id="8" name="Text 6"/>
          <p:cNvSpPr/>
          <p:nvPr/>
        </p:nvSpPr>
        <p:spPr>
          <a:xfrm>
            <a:off x="1394663" y="4188856"/>
            <a:ext cx="12151519" cy="395049"/>
          </a:xfrm>
          <a:prstGeom prst="rect">
            <a:avLst/>
          </a:prstGeom>
          <a:noFill/>
          <a:ln/>
        </p:spPr>
        <p:txBody>
          <a:bodyPr wrap="square" lIns="0" tIns="0" rIns="0" bIns="0" rtlCol="0" anchor="t"/>
          <a:lstStyle/>
          <a:p>
            <a:pPr marL="0" indent="0">
              <a:lnSpc>
                <a:spcPts val="1550"/>
              </a:lnSpc>
              <a:buNone/>
            </a:pPr>
            <a:r>
              <a:rPr lang="en-US" dirty="0">
                <a:solidFill>
                  <a:srgbClr val="272525"/>
                </a:solidFill>
                <a:latin typeface="Montserrat" pitchFamily="34" charset="0"/>
                <a:ea typeface="Montserrat" pitchFamily="34" charset="-122"/>
                <a:cs typeface="Montserrat" pitchFamily="34" charset="-120"/>
              </a:rPr>
              <a:t>Vector databases excel at finding similar items in high-dimensional spaces, crucial for semantic matching and recommendation systems.</a:t>
            </a:r>
            <a:endParaRPr lang="en-US" dirty="0"/>
          </a:p>
        </p:txBody>
      </p:sp>
      <p:sp>
        <p:nvSpPr>
          <p:cNvPr id="9" name="Shape 7"/>
          <p:cNvSpPr/>
          <p:nvPr/>
        </p:nvSpPr>
        <p:spPr>
          <a:xfrm>
            <a:off x="993661" y="4944287"/>
            <a:ext cx="277654" cy="277654"/>
          </a:xfrm>
          <a:prstGeom prst="roundRect">
            <a:avLst>
              <a:gd name="adj" fmla="val 40014"/>
            </a:avLst>
          </a:prstGeom>
          <a:solidFill>
            <a:srgbClr val="EEEFF5"/>
          </a:solidFill>
          <a:ln/>
          <a:effectLst>
            <a:outerShdw blurRad="30480" dist="15240" dir="13500000" algn="bl" rotWithShape="0">
              <a:srgbClr val="FFFFFF">
                <a:alpha val="70000"/>
              </a:srgbClr>
            </a:outerShdw>
          </a:effectLst>
        </p:spPr>
        <p:txBody>
          <a:bodyPr/>
          <a:lstStyle/>
          <a:p>
            <a:endParaRPr lang="en-US"/>
          </a:p>
        </p:txBody>
      </p:sp>
      <p:sp>
        <p:nvSpPr>
          <p:cNvPr id="10" name="Text 8"/>
          <p:cNvSpPr/>
          <p:nvPr/>
        </p:nvSpPr>
        <p:spPr>
          <a:xfrm>
            <a:off x="1077839" y="4985602"/>
            <a:ext cx="109180" cy="194905"/>
          </a:xfrm>
          <a:prstGeom prst="rect">
            <a:avLst/>
          </a:prstGeom>
          <a:noFill/>
          <a:ln/>
        </p:spPr>
        <p:txBody>
          <a:bodyPr wrap="none" lIns="0" tIns="0" rIns="0" bIns="0" rtlCol="0" anchor="t"/>
          <a:lstStyle/>
          <a:p>
            <a:pPr marL="0" indent="0" algn="ctr">
              <a:lnSpc>
                <a:spcPts val="1500"/>
              </a:lnSpc>
              <a:buNone/>
            </a:pPr>
            <a:r>
              <a:rPr lang="en-US" sz="2400" b="1" dirty="0">
                <a:solidFill>
                  <a:srgbClr val="272525"/>
                </a:solidFill>
                <a:latin typeface="Barlow Bold" pitchFamily="34" charset="0"/>
                <a:ea typeface="Barlow Bold" pitchFamily="34" charset="-122"/>
                <a:cs typeface="Barlow Bold" pitchFamily="34" charset="-120"/>
              </a:rPr>
              <a:t>2</a:t>
            </a:r>
            <a:endParaRPr lang="en-US" sz="2400" dirty="0"/>
          </a:p>
        </p:txBody>
      </p:sp>
      <p:sp>
        <p:nvSpPr>
          <p:cNvPr id="11" name="Text 9"/>
          <p:cNvSpPr/>
          <p:nvPr/>
        </p:nvSpPr>
        <p:spPr>
          <a:xfrm>
            <a:off x="1394664" y="4944287"/>
            <a:ext cx="1624251" cy="203002"/>
          </a:xfrm>
          <a:prstGeom prst="rect">
            <a:avLst/>
          </a:prstGeom>
          <a:noFill/>
          <a:ln/>
        </p:spPr>
        <p:txBody>
          <a:bodyPr wrap="none" lIns="0" tIns="0" rIns="0" bIns="0" rtlCol="0" anchor="t"/>
          <a:lstStyle/>
          <a:p>
            <a:pPr marL="0" indent="0">
              <a:lnSpc>
                <a:spcPts val="1550"/>
              </a:lnSpc>
              <a:buNone/>
            </a:pPr>
            <a:r>
              <a:rPr lang="en-US" sz="2400" b="1" dirty="0">
                <a:solidFill>
                  <a:srgbClr val="272525"/>
                </a:solidFill>
                <a:latin typeface="Barlow Bold" pitchFamily="34" charset="0"/>
                <a:ea typeface="Barlow Bold" pitchFamily="34" charset="-122"/>
                <a:cs typeface="Barlow Bold" pitchFamily="34" charset="-120"/>
              </a:rPr>
              <a:t>Scalability</a:t>
            </a:r>
            <a:endParaRPr lang="en-US" sz="2400" dirty="0"/>
          </a:p>
        </p:txBody>
      </p:sp>
      <p:sp>
        <p:nvSpPr>
          <p:cNvPr id="12" name="Text 10"/>
          <p:cNvSpPr/>
          <p:nvPr/>
        </p:nvSpPr>
        <p:spPr>
          <a:xfrm>
            <a:off x="1394664" y="5221345"/>
            <a:ext cx="7684022" cy="395049"/>
          </a:xfrm>
          <a:prstGeom prst="rect">
            <a:avLst/>
          </a:prstGeom>
          <a:noFill/>
          <a:ln/>
        </p:spPr>
        <p:txBody>
          <a:bodyPr wrap="square" lIns="0" tIns="0" rIns="0" bIns="0" rtlCol="0" anchor="t"/>
          <a:lstStyle/>
          <a:p>
            <a:pPr marL="0" indent="0">
              <a:lnSpc>
                <a:spcPts val="1550"/>
              </a:lnSpc>
              <a:buNone/>
            </a:pPr>
            <a:r>
              <a:rPr lang="en-US" dirty="0">
                <a:solidFill>
                  <a:srgbClr val="272525"/>
                </a:solidFill>
                <a:latin typeface="Montserrat" pitchFamily="34" charset="0"/>
                <a:ea typeface="Montserrat" pitchFamily="34" charset="-122"/>
                <a:cs typeface="Montserrat" pitchFamily="34" charset="-120"/>
              </a:rPr>
              <a:t>They can handle billions of vectors, making them suitable for large-scale AI applications and big-data scenarios.</a:t>
            </a:r>
            <a:endParaRPr lang="en-US" dirty="0"/>
          </a:p>
        </p:txBody>
      </p:sp>
      <p:sp>
        <p:nvSpPr>
          <p:cNvPr id="13" name="Shape 11"/>
          <p:cNvSpPr/>
          <p:nvPr/>
        </p:nvSpPr>
        <p:spPr>
          <a:xfrm>
            <a:off x="993662" y="5965922"/>
            <a:ext cx="277654" cy="277654"/>
          </a:xfrm>
          <a:prstGeom prst="roundRect">
            <a:avLst>
              <a:gd name="adj" fmla="val 40014"/>
            </a:avLst>
          </a:prstGeom>
          <a:solidFill>
            <a:srgbClr val="EEEFF5"/>
          </a:solidFill>
          <a:ln/>
          <a:effectLst>
            <a:outerShdw blurRad="30480" dist="15240" dir="13500000" algn="bl" rotWithShape="0">
              <a:srgbClr val="FFFFFF">
                <a:alpha val="70000"/>
              </a:srgbClr>
            </a:outerShdw>
          </a:effectLst>
        </p:spPr>
        <p:txBody>
          <a:bodyPr/>
          <a:lstStyle/>
          <a:p>
            <a:endParaRPr lang="en-US"/>
          </a:p>
        </p:txBody>
      </p:sp>
      <p:sp>
        <p:nvSpPr>
          <p:cNvPr id="14" name="Text 12"/>
          <p:cNvSpPr/>
          <p:nvPr/>
        </p:nvSpPr>
        <p:spPr>
          <a:xfrm>
            <a:off x="1079863" y="6007237"/>
            <a:ext cx="105251" cy="194905"/>
          </a:xfrm>
          <a:prstGeom prst="rect">
            <a:avLst/>
          </a:prstGeom>
          <a:noFill/>
          <a:ln/>
        </p:spPr>
        <p:txBody>
          <a:bodyPr wrap="none" lIns="0" tIns="0" rIns="0" bIns="0" rtlCol="0" anchor="t"/>
          <a:lstStyle/>
          <a:p>
            <a:pPr marL="0" indent="0" algn="ctr">
              <a:lnSpc>
                <a:spcPts val="1500"/>
              </a:lnSpc>
              <a:buNone/>
            </a:pPr>
            <a:r>
              <a:rPr lang="en-US" sz="2400" b="1" dirty="0">
                <a:solidFill>
                  <a:srgbClr val="272525"/>
                </a:solidFill>
                <a:latin typeface="Barlow Bold" pitchFamily="34" charset="0"/>
                <a:ea typeface="Barlow Bold" pitchFamily="34" charset="-122"/>
                <a:cs typeface="Barlow Bold" pitchFamily="34" charset="-120"/>
              </a:rPr>
              <a:t>3</a:t>
            </a:r>
            <a:endParaRPr lang="en-US" sz="2400" dirty="0"/>
          </a:p>
        </p:txBody>
      </p:sp>
      <p:sp>
        <p:nvSpPr>
          <p:cNvPr id="15" name="Text 13"/>
          <p:cNvSpPr/>
          <p:nvPr/>
        </p:nvSpPr>
        <p:spPr>
          <a:xfrm>
            <a:off x="1394664" y="5965922"/>
            <a:ext cx="1624251" cy="203002"/>
          </a:xfrm>
          <a:prstGeom prst="rect">
            <a:avLst/>
          </a:prstGeom>
          <a:noFill/>
          <a:ln/>
        </p:spPr>
        <p:txBody>
          <a:bodyPr wrap="none" lIns="0" tIns="0" rIns="0" bIns="0" rtlCol="0" anchor="t"/>
          <a:lstStyle/>
          <a:p>
            <a:pPr marL="0" indent="0">
              <a:lnSpc>
                <a:spcPts val="1550"/>
              </a:lnSpc>
              <a:buNone/>
            </a:pPr>
            <a:r>
              <a:rPr lang="en-US" sz="2400" b="1" dirty="0">
                <a:solidFill>
                  <a:srgbClr val="272525"/>
                </a:solidFill>
                <a:latin typeface="Barlow Bold" pitchFamily="34" charset="0"/>
                <a:ea typeface="Barlow Bold" pitchFamily="34" charset="-122"/>
                <a:cs typeface="Barlow Bold" pitchFamily="34" charset="-120"/>
              </a:rPr>
              <a:t>Low Latency</a:t>
            </a:r>
            <a:endParaRPr lang="en-US" sz="2400" dirty="0"/>
          </a:p>
        </p:txBody>
      </p:sp>
      <p:sp>
        <p:nvSpPr>
          <p:cNvPr id="16" name="Text 14"/>
          <p:cNvSpPr/>
          <p:nvPr/>
        </p:nvSpPr>
        <p:spPr>
          <a:xfrm>
            <a:off x="1394663" y="6242981"/>
            <a:ext cx="7540331" cy="395049"/>
          </a:xfrm>
          <a:prstGeom prst="rect">
            <a:avLst/>
          </a:prstGeom>
          <a:noFill/>
          <a:ln/>
        </p:spPr>
        <p:txBody>
          <a:bodyPr wrap="square" lIns="0" tIns="0" rIns="0" bIns="0" rtlCol="0" anchor="t"/>
          <a:lstStyle/>
          <a:p>
            <a:pPr marL="0" indent="0">
              <a:lnSpc>
                <a:spcPts val="1550"/>
              </a:lnSpc>
              <a:buNone/>
            </a:pPr>
            <a:r>
              <a:rPr lang="en-US" dirty="0">
                <a:solidFill>
                  <a:srgbClr val="272525"/>
                </a:solidFill>
                <a:latin typeface="Montserrat" pitchFamily="34" charset="0"/>
                <a:ea typeface="Montserrat" pitchFamily="34" charset="-122"/>
                <a:cs typeface="Montserrat" pitchFamily="34" charset="-120"/>
              </a:rPr>
              <a:t>Optimized for fast querying, vector databases enable real-time AI applications with quick response times.</a:t>
            </a:r>
            <a:endParaRPr lang="en-US" dirty="0"/>
          </a:p>
        </p:txBody>
      </p:sp>
      <p:sp>
        <p:nvSpPr>
          <p:cNvPr id="17" name="Shape 15"/>
          <p:cNvSpPr/>
          <p:nvPr/>
        </p:nvSpPr>
        <p:spPr>
          <a:xfrm>
            <a:off x="993662" y="6953307"/>
            <a:ext cx="277654" cy="277654"/>
          </a:xfrm>
          <a:prstGeom prst="roundRect">
            <a:avLst>
              <a:gd name="adj" fmla="val 40014"/>
            </a:avLst>
          </a:prstGeom>
          <a:solidFill>
            <a:srgbClr val="EEEFF5"/>
          </a:solidFill>
          <a:ln/>
          <a:effectLst>
            <a:outerShdw blurRad="30480" dist="15240" dir="13500000" algn="bl" rotWithShape="0">
              <a:srgbClr val="FFFFFF">
                <a:alpha val="70000"/>
              </a:srgbClr>
            </a:outerShdw>
          </a:effectLst>
        </p:spPr>
        <p:txBody>
          <a:bodyPr/>
          <a:lstStyle/>
          <a:p>
            <a:endParaRPr lang="en-US"/>
          </a:p>
        </p:txBody>
      </p:sp>
      <p:sp>
        <p:nvSpPr>
          <p:cNvPr id="18" name="Text 16"/>
          <p:cNvSpPr/>
          <p:nvPr/>
        </p:nvSpPr>
        <p:spPr>
          <a:xfrm>
            <a:off x="1073553" y="6994622"/>
            <a:ext cx="117872" cy="194905"/>
          </a:xfrm>
          <a:prstGeom prst="rect">
            <a:avLst/>
          </a:prstGeom>
          <a:noFill/>
          <a:ln/>
        </p:spPr>
        <p:txBody>
          <a:bodyPr wrap="none" lIns="0" tIns="0" rIns="0" bIns="0" rtlCol="0" anchor="t"/>
          <a:lstStyle/>
          <a:p>
            <a:pPr marL="0" indent="0" algn="ctr">
              <a:lnSpc>
                <a:spcPts val="1500"/>
              </a:lnSpc>
              <a:buNone/>
            </a:pPr>
            <a:r>
              <a:rPr lang="en-US" sz="2400" b="1" dirty="0">
                <a:solidFill>
                  <a:srgbClr val="272525"/>
                </a:solidFill>
                <a:latin typeface="Barlow Bold" pitchFamily="34" charset="0"/>
                <a:ea typeface="Barlow Bold" pitchFamily="34" charset="-122"/>
                <a:cs typeface="Barlow Bold" pitchFamily="34" charset="-120"/>
              </a:rPr>
              <a:t>4</a:t>
            </a:r>
            <a:endParaRPr lang="en-US" sz="2400" dirty="0"/>
          </a:p>
        </p:txBody>
      </p:sp>
      <p:sp>
        <p:nvSpPr>
          <p:cNvPr id="19" name="Text 17"/>
          <p:cNvSpPr/>
          <p:nvPr/>
        </p:nvSpPr>
        <p:spPr>
          <a:xfrm>
            <a:off x="1394665" y="6953307"/>
            <a:ext cx="1624251" cy="203002"/>
          </a:xfrm>
          <a:prstGeom prst="rect">
            <a:avLst/>
          </a:prstGeom>
          <a:noFill/>
          <a:ln/>
        </p:spPr>
        <p:txBody>
          <a:bodyPr wrap="none" lIns="0" tIns="0" rIns="0" bIns="0" rtlCol="0" anchor="t"/>
          <a:lstStyle/>
          <a:p>
            <a:pPr marL="0" indent="0">
              <a:lnSpc>
                <a:spcPts val="1550"/>
              </a:lnSpc>
              <a:buNone/>
            </a:pPr>
            <a:r>
              <a:rPr lang="en-US" sz="2400" b="1" dirty="0">
                <a:solidFill>
                  <a:srgbClr val="272525"/>
                </a:solidFill>
                <a:latin typeface="Barlow Bold" pitchFamily="34" charset="0"/>
                <a:ea typeface="Barlow Bold" pitchFamily="34" charset="-122"/>
                <a:cs typeface="Barlow Bold" pitchFamily="34" charset="-120"/>
              </a:rPr>
              <a:t>Flexibility</a:t>
            </a:r>
            <a:endParaRPr lang="en-US" sz="2400" dirty="0"/>
          </a:p>
        </p:txBody>
      </p:sp>
      <p:sp>
        <p:nvSpPr>
          <p:cNvPr id="20" name="Text 18"/>
          <p:cNvSpPr/>
          <p:nvPr/>
        </p:nvSpPr>
        <p:spPr>
          <a:xfrm>
            <a:off x="1394664" y="7230366"/>
            <a:ext cx="7540329" cy="395049"/>
          </a:xfrm>
          <a:prstGeom prst="rect">
            <a:avLst/>
          </a:prstGeom>
          <a:noFill/>
          <a:ln/>
        </p:spPr>
        <p:txBody>
          <a:bodyPr wrap="square" lIns="0" tIns="0" rIns="0" bIns="0" rtlCol="0" anchor="t"/>
          <a:lstStyle/>
          <a:p>
            <a:pPr marL="0" indent="0">
              <a:lnSpc>
                <a:spcPts val="1550"/>
              </a:lnSpc>
              <a:buNone/>
            </a:pPr>
            <a:r>
              <a:rPr lang="en-US" dirty="0">
                <a:solidFill>
                  <a:srgbClr val="272525"/>
                </a:solidFill>
                <a:latin typeface="Montserrat" pitchFamily="34" charset="0"/>
                <a:ea typeface="Montserrat" pitchFamily="34" charset="-122"/>
                <a:cs typeface="Montserrat" pitchFamily="34" charset="-120"/>
              </a:rPr>
              <a:t>Support for various distance metrics and indexing methods allows customization for specific use cases and data types.</a:t>
            </a:r>
            <a:endParaRPr lang="en-US" dirty="0"/>
          </a:p>
        </p:txBody>
      </p:sp>
      <p:pic>
        <p:nvPicPr>
          <p:cNvPr id="21" name="Image 0" descr="preencoded.png"/>
          <p:cNvPicPr>
            <a:picLocks noChangeAspect="1"/>
          </p:cNvPicPr>
          <p:nvPr/>
        </p:nvPicPr>
        <p:blipFill>
          <a:blip r:embed="rId3"/>
          <a:stretch>
            <a:fillRect/>
          </a:stretch>
        </p:blipFill>
        <p:spPr>
          <a:xfrm>
            <a:off x="9523708" y="4735551"/>
            <a:ext cx="5106692" cy="349404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10624" y="550052"/>
            <a:ext cx="5894189" cy="406003"/>
          </a:xfrm>
          <a:prstGeom prst="rect">
            <a:avLst/>
          </a:prstGeom>
          <a:noFill/>
          <a:ln/>
        </p:spPr>
        <p:txBody>
          <a:bodyPr wrap="none" lIns="0" tIns="0" rIns="0" bIns="0" rtlCol="0" anchor="t"/>
          <a:lstStyle/>
          <a:p>
            <a:pPr marL="0" indent="0">
              <a:lnSpc>
                <a:spcPts val="3150"/>
              </a:lnSpc>
              <a:buNone/>
            </a:pPr>
            <a:r>
              <a:rPr lang="en-US" sz="4000" b="1" dirty="0">
                <a:solidFill>
                  <a:srgbClr val="7068F4"/>
                </a:solidFill>
                <a:latin typeface="Barlow Bold" pitchFamily="34" charset="0"/>
                <a:ea typeface="Barlow Bold" pitchFamily="34" charset="-122"/>
                <a:cs typeface="Barlow Bold" pitchFamily="34" charset="-120"/>
              </a:rPr>
              <a:t>Implementing ChromaDB in Generative AI</a:t>
            </a:r>
            <a:endParaRPr lang="en-US" sz="4000" dirty="0"/>
          </a:p>
        </p:txBody>
      </p:sp>
      <p:sp>
        <p:nvSpPr>
          <p:cNvPr id="3" name="Text 1"/>
          <p:cNvSpPr/>
          <p:nvPr/>
        </p:nvSpPr>
        <p:spPr>
          <a:xfrm>
            <a:off x="710624" y="1095783"/>
            <a:ext cx="13487817" cy="395049"/>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ChromaDB is an open-source vector database that has gained popularity in the Generative AI community due to its simplicity and efficiency. It provides a Python-first API that seamlessly integrates with popular machine learning frameworks, making it an excellent choice for AI developers and researchers. ChromaDB supports various embedding models and distance metrics, allowing for flexible and customized implementations.</a:t>
            </a:r>
            <a:endParaRPr lang="en-US" dirty="0"/>
          </a:p>
        </p:txBody>
      </p:sp>
      <p:sp>
        <p:nvSpPr>
          <p:cNvPr id="4" name="Text 2"/>
          <p:cNvSpPr/>
          <p:nvPr/>
        </p:nvSpPr>
        <p:spPr>
          <a:xfrm>
            <a:off x="710624" y="2301952"/>
            <a:ext cx="13487817" cy="592574"/>
          </a:xfrm>
          <a:prstGeom prst="rect">
            <a:avLst/>
          </a:prstGeom>
          <a:noFill/>
          <a:ln/>
        </p:spPr>
        <p:txBody>
          <a:bodyPr wrap="square" lIns="0" tIns="0" rIns="0" bIns="0" rtlCol="0" anchor="t"/>
          <a:lstStyle/>
          <a:p>
            <a:pPr marL="0" indent="0">
              <a:buNone/>
            </a:pPr>
            <a:r>
              <a:rPr lang="en-US" dirty="0">
                <a:solidFill>
                  <a:srgbClr val="272525"/>
                </a:solidFill>
                <a:latin typeface="Montserrat" pitchFamily="34" charset="0"/>
                <a:ea typeface="Montserrat" pitchFamily="34" charset="-122"/>
                <a:cs typeface="Montserrat" pitchFamily="34" charset="-120"/>
              </a:rPr>
              <a:t>Implementing ChromaDB in a Generative AI pipeline typically involves several steps: first, generating embeddings from your text data using a suitable model (e.g., BERT or GPT); then, storing these embeddings in ChromaDB along with their associated metadata. Once the data is ingested, you can perform similarity searches, filter results based on metadata, and even update or delete entries dynamically. ChromaDB's efficient indexing ensures fast query times, even with large datasets, making it suitable for real-time AI applications.</a:t>
            </a:r>
            <a:endParaRPr lang="en-US" dirty="0"/>
          </a:p>
        </p:txBody>
      </p:sp>
      <p:sp>
        <p:nvSpPr>
          <p:cNvPr id="5" name="Shape 3"/>
          <p:cNvSpPr/>
          <p:nvPr/>
        </p:nvSpPr>
        <p:spPr>
          <a:xfrm>
            <a:off x="431959" y="2442686"/>
            <a:ext cx="13766483" cy="15240"/>
          </a:xfrm>
          <a:prstGeom prst="roundRect">
            <a:avLst>
              <a:gd name="adj" fmla="val 729000"/>
            </a:avLst>
          </a:prstGeom>
          <a:solidFill>
            <a:srgbClr val="C1C3D0"/>
          </a:solidFill>
          <a:ln/>
        </p:spPr>
        <p:txBody>
          <a:bodyPr/>
          <a:lstStyle/>
          <a:p>
            <a:endParaRPr lang="en-US"/>
          </a:p>
        </p:txBody>
      </p:sp>
      <p:sp>
        <p:nvSpPr>
          <p:cNvPr id="6" name="Shape 4"/>
          <p:cNvSpPr/>
          <p:nvPr/>
        </p:nvSpPr>
        <p:spPr>
          <a:xfrm>
            <a:off x="2682512" y="3976225"/>
            <a:ext cx="15240" cy="431959"/>
          </a:xfrm>
          <a:prstGeom prst="roundRect">
            <a:avLst>
              <a:gd name="adj" fmla="val 729000"/>
            </a:avLst>
          </a:prstGeom>
          <a:solidFill>
            <a:srgbClr val="C1C3D0"/>
          </a:solidFill>
          <a:ln/>
        </p:spPr>
        <p:txBody>
          <a:bodyPr/>
          <a:lstStyle/>
          <a:p>
            <a:endParaRPr lang="en-US"/>
          </a:p>
        </p:txBody>
      </p:sp>
      <p:sp>
        <p:nvSpPr>
          <p:cNvPr id="7" name="Shape 5"/>
          <p:cNvSpPr/>
          <p:nvPr/>
        </p:nvSpPr>
        <p:spPr>
          <a:xfrm>
            <a:off x="2551305" y="3915776"/>
            <a:ext cx="277654" cy="277654"/>
          </a:xfrm>
          <a:prstGeom prst="roundRect">
            <a:avLst>
              <a:gd name="adj" fmla="val 40014"/>
            </a:avLst>
          </a:prstGeom>
          <a:solidFill>
            <a:srgbClr val="EEEFF5"/>
          </a:solidFill>
          <a:ln/>
          <a:effectLst>
            <a:outerShdw blurRad="30480" dist="15240" dir="13500000" algn="bl" rotWithShape="0">
              <a:srgbClr val="FFFFFF">
                <a:alpha val="70000"/>
              </a:srgbClr>
            </a:outerShdw>
          </a:effectLst>
        </p:spPr>
        <p:txBody>
          <a:bodyPr/>
          <a:lstStyle/>
          <a:p>
            <a:endParaRPr lang="en-US" sz="2400"/>
          </a:p>
        </p:txBody>
      </p:sp>
      <p:sp>
        <p:nvSpPr>
          <p:cNvPr id="8" name="Text 6"/>
          <p:cNvSpPr/>
          <p:nvPr/>
        </p:nvSpPr>
        <p:spPr>
          <a:xfrm>
            <a:off x="2655604" y="3957091"/>
            <a:ext cx="69056" cy="194905"/>
          </a:xfrm>
          <a:prstGeom prst="rect">
            <a:avLst/>
          </a:prstGeom>
          <a:noFill/>
          <a:ln/>
        </p:spPr>
        <p:txBody>
          <a:bodyPr wrap="none" lIns="0" tIns="0" rIns="0" bIns="0" rtlCol="0" anchor="t"/>
          <a:lstStyle/>
          <a:p>
            <a:pPr marL="0" indent="0" algn="ctr">
              <a:lnSpc>
                <a:spcPts val="1500"/>
              </a:lnSpc>
              <a:buNone/>
            </a:pPr>
            <a:r>
              <a:rPr lang="en-US" sz="2400" b="1" dirty="0">
                <a:solidFill>
                  <a:srgbClr val="272525"/>
                </a:solidFill>
                <a:latin typeface="Barlow Bold" pitchFamily="34" charset="0"/>
                <a:ea typeface="Barlow Bold" pitchFamily="34" charset="-122"/>
                <a:cs typeface="Barlow Bold" pitchFamily="34" charset="-120"/>
              </a:rPr>
              <a:t>1</a:t>
            </a:r>
            <a:endParaRPr lang="en-US" sz="2400" dirty="0"/>
          </a:p>
        </p:txBody>
      </p:sp>
      <p:sp>
        <p:nvSpPr>
          <p:cNvPr id="9" name="Text 7"/>
          <p:cNvSpPr/>
          <p:nvPr/>
        </p:nvSpPr>
        <p:spPr>
          <a:xfrm>
            <a:off x="1878006" y="4492463"/>
            <a:ext cx="1624251" cy="203002"/>
          </a:xfrm>
          <a:prstGeom prst="rect">
            <a:avLst/>
          </a:prstGeom>
          <a:noFill/>
          <a:ln/>
        </p:spPr>
        <p:txBody>
          <a:bodyPr wrap="none" lIns="0" tIns="0" rIns="0" bIns="0" rtlCol="0" anchor="t"/>
          <a:lstStyle/>
          <a:p>
            <a:pPr marL="0" indent="0" algn="ctr">
              <a:lnSpc>
                <a:spcPts val="1550"/>
              </a:lnSpc>
              <a:buNone/>
            </a:pPr>
            <a:r>
              <a:rPr lang="en-US" sz="2400" b="1" dirty="0">
                <a:solidFill>
                  <a:srgbClr val="272525"/>
                </a:solidFill>
                <a:latin typeface="Barlow Bold" pitchFamily="34" charset="0"/>
                <a:ea typeface="Barlow Bold" pitchFamily="34" charset="-122"/>
                <a:cs typeface="Barlow Bold" pitchFamily="34" charset="-120"/>
              </a:rPr>
              <a:t>Data Preparation</a:t>
            </a:r>
            <a:endParaRPr lang="en-US" sz="2400" dirty="0"/>
          </a:p>
        </p:txBody>
      </p:sp>
      <p:sp>
        <p:nvSpPr>
          <p:cNvPr id="10" name="Text 8"/>
          <p:cNvSpPr/>
          <p:nvPr/>
        </p:nvSpPr>
        <p:spPr>
          <a:xfrm>
            <a:off x="1138986" y="4769521"/>
            <a:ext cx="3102412" cy="395049"/>
          </a:xfrm>
          <a:prstGeom prst="rect">
            <a:avLst/>
          </a:prstGeom>
          <a:noFill/>
          <a:ln/>
        </p:spPr>
        <p:txBody>
          <a:bodyPr wrap="square" lIns="0" tIns="0" rIns="0" bIns="0" rtlCol="0" anchor="t"/>
          <a:lstStyle/>
          <a:p>
            <a:pPr marL="0" indent="0" algn="ctr">
              <a:buNone/>
            </a:pPr>
            <a:r>
              <a:rPr lang="en-US" dirty="0">
                <a:solidFill>
                  <a:srgbClr val="272525"/>
                </a:solidFill>
                <a:latin typeface="Montserrat" pitchFamily="34" charset="0"/>
                <a:ea typeface="Montserrat" pitchFamily="34" charset="-122"/>
                <a:cs typeface="Montserrat" pitchFamily="34" charset="-120"/>
              </a:rPr>
              <a:t>Cleaning and preprocessing text data for embedding generation.</a:t>
            </a:r>
            <a:endParaRPr lang="en-US" dirty="0"/>
          </a:p>
        </p:txBody>
      </p:sp>
      <p:sp>
        <p:nvSpPr>
          <p:cNvPr id="11" name="Shape 9"/>
          <p:cNvSpPr/>
          <p:nvPr/>
        </p:nvSpPr>
        <p:spPr>
          <a:xfrm>
            <a:off x="6154970" y="3976225"/>
            <a:ext cx="15240" cy="431959"/>
          </a:xfrm>
          <a:prstGeom prst="roundRect">
            <a:avLst>
              <a:gd name="adj" fmla="val 729000"/>
            </a:avLst>
          </a:prstGeom>
          <a:solidFill>
            <a:srgbClr val="C1C3D0"/>
          </a:solidFill>
          <a:ln/>
        </p:spPr>
        <p:txBody>
          <a:bodyPr/>
          <a:lstStyle/>
          <a:p>
            <a:endParaRPr lang="en-US"/>
          </a:p>
        </p:txBody>
      </p:sp>
      <p:sp>
        <p:nvSpPr>
          <p:cNvPr id="12" name="Shape 10"/>
          <p:cNvSpPr/>
          <p:nvPr/>
        </p:nvSpPr>
        <p:spPr>
          <a:xfrm>
            <a:off x="6023763" y="3915776"/>
            <a:ext cx="277654" cy="277654"/>
          </a:xfrm>
          <a:prstGeom prst="roundRect">
            <a:avLst>
              <a:gd name="adj" fmla="val 40014"/>
            </a:avLst>
          </a:prstGeom>
          <a:solidFill>
            <a:srgbClr val="EEEFF5"/>
          </a:solidFill>
          <a:ln/>
          <a:effectLst>
            <a:outerShdw blurRad="30480" dist="15240" dir="13500000" algn="bl" rotWithShape="0">
              <a:srgbClr val="FFFFFF">
                <a:alpha val="70000"/>
              </a:srgbClr>
            </a:outerShdw>
          </a:effectLst>
        </p:spPr>
        <p:txBody>
          <a:bodyPr/>
          <a:lstStyle/>
          <a:p>
            <a:endParaRPr lang="en-US"/>
          </a:p>
        </p:txBody>
      </p:sp>
      <p:sp>
        <p:nvSpPr>
          <p:cNvPr id="13" name="Text 11"/>
          <p:cNvSpPr/>
          <p:nvPr/>
        </p:nvSpPr>
        <p:spPr>
          <a:xfrm>
            <a:off x="6107940" y="3957091"/>
            <a:ext cx="109180" cy="194905"/>
          </a:xfrm>
          <a:prstGeom prst="rect">
            <a:avLst/>
          </a:prstGeom>
          <a:noFill/>
          <a:ln/>
        </p:spPr>
        <p:txBody>
          <a:bodyPr wrap="none" lIns="0" tIns="0" rIns="0" bIns="0" rtlCol="0" anchor="t"/>
          <a:lstStyle/>
          <a:p>
            <a:pPr marL="0" indent="0" algn="ctr">
              <a:lnSpc>
                <a:spcPts val="1500"/>
              </a:lnSpc>
              <a:buNone/>
            </a:pPr>
            <a:r>
              <a:rPr lang="en-US" sz="2400" b="1" dirty="0">
                <a:solidFill>
                  <a:srgbClr val="272525"/>
                </a:solidFill>
                <a:latin typeface="Barlow Bold" pitchFamily="34" charset="0"/>
                <a:ea typeface="Barlow Bold" pitchFamily="34" charset="-122"/>
                <a:cs typeface="Barlow Bold" pitchFamily="34" charset="-120"/>
              </a:rPr>
              <a:t>2</a:t>
            </a:r>
            <a:endParaRPr lang="en-US" sz="2400" dirty="0"/>
          </a:p>
        </p:txBody>
      </p:sp>
      <p:sp>
        <p:nvSpPr>
          <p:cNvPr id="14" name="Text 12"/>
          <p:cNvSpPr/>
          <p:nvPr/>
        </p:nvSpPr>
        <p:spPr>
          <a:xfrm>
            <a:off x="5343321" y="4492463"/>
            <a:ext cx="1638657" cy="203002"/>
          </a:xfrm>
          <a:prstGeom prst="rect">
            <a:avLst/>
          </a:prstGeom>
          <a:noFill/>
          <a:ln/>
        </p:spPr>
        <p:txBody>
          <a:bodyPr wrap="none" lIns="0" tIns="0" rIns="0" bIns="0" rtlCol="0" anchor="t"/>
          <a:lstStyle/>
          <a:p>
            <a:pPr marL="0" indent="0" algn="ctr">
              <a:lnSpc>
                <a:spcPts val="1550"/>
              </a:lnSpc>
              <a:buNone/>
            </a:pPr>
            <a:r>
              <a:rPr lang="en-US" sz="2400" b="1" dirty="0">
                <a:solidFill>
                  <a:srgbClr val="272525"/>
                </a:solidFill>
                <a:latin typeface="Barlow Bold" pitchFamily="34" charset="0"/>
                <a:ea typeface="Barlow Bold" pitchFamily="34" charset="-122"/>
                <a:cs typeface="Barlow Bold" pitchFamily="34" charset="-120"/>
              </a:rPr>
              <a:t>Embedding Generation</a:t>
            </a:r>
            <a:endParaRPr lang="en-US" sz="2400" dirty="0"/>
          </a:p>
        </p:txBody>
      </p:sp>
      <p:sp>
        <p:nvSpPr>
          <p:cNvPr id="15" name="Text 13"/>
          <p:cNvSpPr/>
          <p:nvPr/>
        </p:nvSpPr>
        <p:spPr>
          <a:xfrm>
            <a:off x="4611443" y="4769521"/>
            <a:ext cx="3102412" cy="395049"/>
          </a:xfrm>
          <a:prstGeom prst="rect">
            <a:avLst/>
          </a:prstGeom>
          <a:noFill/>
          <a:ln/>
        </p:spPr>
        <p:txBody>
          <a:bodyPr wrap="square" lIns="0" tIns="0" rIns="0" bIns="0" rtlCol="0" anchor="t"/>
          <a:lstStyle/>
          <a:p>
            <a:pPr marL="0" indent="0" algn="ctr">
              <a:buNone/>
            </a:pPr>
            <a:r>
              <a:rPr lang="en-US" dirty="0">
                <a:solidFill>
                  <a:srgbClr val="272525"/>
                </a:solidFill>
                <a:latin typeface="Montserrat" pitchFamily="34" charset="0"/>
                <a:ea typeface="Montserrat" pitchFamily="34" charset="-122"/>
                <a:cs typeface="Montserrat" pitchFamily="34" charset="-120"/>
              </a:rPr>
              <a:t>Using a pre-trained model to create vector representations of the text.</a:t>
            </a:r>
            <a:endParaRPr lang="en-US" dirty="0"/>
          </a:p>
        </p:txBody>
      </p:sp>
      <p:sp>
        <p:nvSpPr>
          <p:cNvPr id="16" name="Shape 14"/>
          <p:cNvSpPr/>
          <p:nvPr/>
        </p:nvSpPr>
        <p:spPr>
          <a:xfrm>
            <a:off x="2629886" y="6046529"/>
            <a:ext cx="15240" cy="431959"/>
          </a:xfrm>
          <a:prstGeom prst="roundRect">
            <a:avLst>
              <a:gd name="adj" fmla="val 729000"/>
            </a:avLst>
          </a:prstGeom>
          <a:solidFill>
            <a:srgbClr val="C1C3D0"/>
          </a:solidFill>
          <a:ln/>
        </p:spPr>
        <p:txBody>
          <a:bodyPr/>
          <a:lstStyle/>
          <a:p>
            <a:endParaRPr lang="en-US"/>
          </a:p>
        </p:txBody>
      </p:sp>
      <p:sp>
        <p:nvSpPr>
          <p:cNvPr id="17" name="Shape 15"/>
          <p:cNvSpPr/>
          <p:nvPr/>
        </p:nvSpPr>
        <p:spPr>
          <a:xfrm>
            <a:off x="2498680" y="5986080"/>
            <a:ext cx="277654" cy="277654"/>
          </a:xfrm>
          <a:prstGeom prst="roundRect">
            <a:avLst>
              <a:gd name="adj" fmla="val 40014"/>
            </a:avLst>
          </a:prstGeom>
          <a:solidFill>
            <a:srgbClr val="EEEFF5"/>
          </a:solidFill>
          <a:ln/>
          <a:effectLst>
            <a:outerShdw blurRad="30480" dist="15240" dir="13500000" algn="bl" rotWithShape="0">
              <a:srgbClr val="FFFFFF">
                <a:alpha val="70000"/>
              </a:srgbClr>
            </a:outerShdw>
          </a:effectLst>
        </p:spPr>
        <p:txBody>
          <a:bodyPr/>
          <a:lstStyle/>
          <a:p>
            <a:endParaRPr lang="en-US"/>
          </a:p>
        </p:txBody>
      </p:sp>
      <p:sp>
        <p:nvSpPr>
          <p:cNvPr id="18" name="Text 16"/>
          <p:cNvSpPr/>
          <p:nvPr/>
        </p:nvSpPr>
        <p:spPr>
          <a:xfrm>
            <a:off x="2584881" y="6027395"/>
            <a:ext cx="105251" cy="194905"/>
          </a:xfrm>
          <a:prstGeom prst="rect">
            <a:avLst/>
          </a:prstGeom>
          <a:noFill/>
          <a:ln/>
        </p:spPr>
        <p:txBody>
          <a:bodyPr wrap="none" lIns="0" tIns="0" rIns="0" bIns="0" rtlCol="0" anchor="t"/>
          <a:lstStyle/>
          <a:p>
            <a:pPr marL="0" indent="0" algn="ctr">
              <a:lnSpc>
                <a:spcPts val="1500"/>
              </a:lnSpc>
              <a:buNone/>
            </a:pPr>
            <a:r>
              <a:rPr lang="en-US" sz="2400" b="1" dirty="0">
                <a:solidFill>
                  <a:srgbClr val="272525"/>
                </a:solidFill>
                <a:latin typeface="Barlow Bold" pitchFamily="34" charset="0"/>
                <a:ea typeface="Barlow Bold" pitchFamily="34" charset="-122"/>
                <a:cs typeface="Barlow Bold" pitchFamily="34" charset="-120"/>
              </a:rPr>
              <a:t>3</a:t>
            </a:r>
            <a:endParaRPr lang="en-US" sz="2400" dirty="0"/>
          </a:p>
        </p:txBody>
      </p:sp>
      <p:sp>
        <p:nvSpPr>
          <p:cNvPr id="19" name="Text 17"/>
          <p:cNvSpPr/>
          <p:nvPr/>
        </p:nvSpPr>
        <p:spPr>
          <a:xfrm>
            <a:off x="1825381" y="6601956"/>
            <a:ext cx="1624251" cy="203002"/>
          </a:xfrm>
          <a:prstGeom prst="rect">
            <a:avLst/>
          </a:prstGeom>
          <a:noFill/>
          <a:ln/>
        </p:spPr>
        <p:txBody>
          <a:bodyPr wrap="none" lIns="0" tIns="0" rIns="0" bIns="0" rtlCol="0" anchor="t"/>
          <a:lstStyle/>
          <a:p>
            <a:pPr marL="0" indent="0" algn="ctr">
              <a:lnSpc>
                <a:spcPts val="1550"/>
              </a:lnSpc>
              <a:buNone/>
            </a:pPr>
            <a:r>
              <a:rPr lang="en-US" sz="2400" b="1" dirty="0">
                <a:solidFill>
                  <a:srgbClr val="272525"/>
                </a:solidFill>
                <a:latin typeface="Barlow Bold" pitchFamily="34" charset="0"/>
                <a:ea typeface="Barlow Bold" pitchFamily="34" charset="-122"/>
                <a:cs typeface="Barlow Bold" pitchFamily="34" charset="-120"/>
              </a:rPr>
              <a:t>ChromaDB Integration</a:t>
            </a:r>
            <a:endParaRPr lang="en-US" sz="2400" dirty="0"/>
          </a:p>
        </p:txBody>
      </p:sp>
      <p:sp>
        <p:nvSpPr>
          <p:cNvPr id="20" name="Text 18"/>
          <p:cNvSpPr/>
          <p:nvPr/>
        </p:nvSpPr>
        <p:spPr>
          <a:xfrm>
            <a:off x="1086360" y="6879014"/>
            <a:ext cx="3102412" cy="395049"/>
          </a:xfrm>
          <a:prstGeom prst="rect">
            <a:avLst/>
          </a:prstGeom>
          <a:noFill/>
          <a:ln/>
        </p:spPr>
        <p:txBody>
          <a:bodyPr wrap="square" lIns="0" tIns="0" rIns="0" bIns="0" rtlCol="0" anchor="t"/>
          <a:lstStyle/>
          <a:p>
            <a:pPr marL="0" indent="0" algn="ctr">
              <a:buNone/>
            </a:pPr>
            <a:r>
              <a:rPr lang="en-US" dirty="0">
                <a:solidFill>
                  <a:srgbClr val="272525"/>
                </a:solidFill>
                <a:latin typeface="Montserrat" pitchFamily="34" charset="0"/>
                <a:ea typeface="Montserrat" pitchFamily="34" charset="-122"/>
                <a:cs typeface="Montserrat" pitchFamily="34" charset="-120"/>
              </a:rPr>
              <a:t>Storing embeddings and metadata in the ChromaDB instance.</a:t>
            </a:r>
            <a:endParaRPr lang="en-US" dirty="0"/>
          </a:p>
        </p:txBody>
      </p:sp>
      <p:sp>
        <p:nvSpPr>
          <p:cNvPr id="21" name="Shape 19"/>
          <p:cNvSpPr/>
          <p:nvPr/>
        </p:nvSpPr>
        <p:spPr>
          <a:xfrm>
            <a:off x="6102344" y="6046529"/>
            <a:ext cx="15240" cy="431959"/>
          </a:xfrm>
          <a:prstGeom prst="roundRect">
            <a:avLst>
              <a:gd name="adj" fmla="val 729000"/>
            </a:avLst>
          </a:prstGeom>
          <a:solidFill>
            <a:srgbClr val="C1C3D0"/>
          </a:solidFill>
          <a:ln/>
        </p:spPr>
        <p:txBody>
          <a:bodyPr/>
          <a:lstStyle/>
          <a:p>
            <a:endParaRPr lang="en-US"/>
          </a:p>
        </p:txBody>
      </p:sp>
      <p:sp>
        <p:nvSpPr>
          <p:cNvPr id="22" name="Shape 20"/>
          <p:cNvSpPr/>
          <p:nvPr/>
        </p:nvSpPr>
        <p:spPr>
          <a:xfrm>
            <a:off x="5971137" y="5986080"/>
            <a:ext cx="277654" cy="277654"/>
          </a:xfrm>
          <a:prstGeom prst="roundRect">
            <a:avLst>
              <a:gd name="adj" fmla="val 40014"/>
            </a:avLst>
          </a:prstGeom>
          <a:solidFill>
            <a:srgbClr val="EEEFF5"/>
          </a:solidFill>
          <a:ln/>
          <a:effectLst>
            <a:outerShdw blurRad="30480" dist="15240" dir="13500000" algn="bl" rotWithShape="0">
              <a:srgbClr val="FFFFFF">
                <a:alpha val="70000"/>
              </a:srgbClr>
            </a:outerShdw>
          </a:effectLst>
        </p:spPr>
        <p:txBody>
          <a:bodyPr/>
          <a:lstStyle/>
          <a:p>
            <a:endParaRPr lang="en-US"/>
          </a:p>
        </p:txBody>
      </p:sp>
      <p:sp>
        <p:nvSpPr>
          <p:cNvPr id="23" name="Text 21"/>
          <p:cNvSpPr/>
          <p:nvPr/>
        </p:nvSpPr>
        <p:spPr>
          <a:xfrm>
            <a:off x="6051028" y="6027395"/>
            <a:ext cx="117872" cy="194905"/>
          </a:xfrm>
          <a:prstGeom prst="rect">
            <a:avLst/>
          </a:prstGeom>
          <a:noFill/>
          <a:ln/>
        </p:spPr>
        <p:txBody>
          <a:bodyPr wrap="none" lIns="0" tIns="0" rIns="0" bIns="0" rtlCol="0" anchor="t"/>
          <a:lstStyle/>
          <a:p>
            <a:pPr marL="0" indent="0" algn="ctr">
              <a:lnSpc>
                <a:spcPts val="1500"/>
              </a:lnSpc>
              <a:buNone/>
            </a:pPr>
            <a:r>
              <a:rPr lang="en-US" sz="2400" b="1" dirty="0">
                <a:solidFill>
                  <a:srgbClr val="272525"/>
                </a:solidFill>
                <a:latin typeface="Barlow Bold" pitchFamily="34" charset="0"/>
                <a:ea typeface="Barlow Bold" pitchFamily="34" charset="-122"/>
                <a:cs typeface="Barlow Bold" pitchFamily="34" charset="-120"/>
              </a:rPr>
              <a:t>4</a:t>
            </a:r>
            <a:endParaRPr lang="en-US" sz="2400" dirty="0"/>
          </a:p>
        </p:txBody>
      </p:sp>
      <p:sp>
        <p:nvSpPr>
          <p:cNvPr id="24" name="Text 22"/>
          <p:cNvSpPr/>
          <p:nvPr/>
        </p:nvSpPr>
        <p:spPr>
          <a:xfrm>
            <a:off x="5297839" y="6601956"/>
            <a:ext cx="1624251" cy="203002"/>
          </a:xfrm>
          <a:prstGeom prst="rect">
            <a:avLst/>
          </a:prstGeom>
          <a:noFill/>
          <a:ln/>
        </p:spPr>
        <p:txBody>
          <a:bodyPr wrap="none" lIns="0" tIns="0" rIns="0" bIns="0" rtlCol="0" anchor="t"/>
          <a:lstStyle/>
          <a:p>
            <a:pPr marL="0" indent="0" algn="ctr">
              <a:lnSpc>
                <a:spcPts val="1550"/>
              </a:lnSpc>
              <a:buNone/>
            </a:pPr>
            <a:r>
              <a:rPr lang="en-US" sz="2400" b="1" dirty="0">
                <a:solidFill>
                  <a:srgbClr val="272525"/>
                </a:solidFill>
                <a:latin typeface="Barlow Bold" pitchFamily="34" charset="0"/>
                <a:ea typeface="Barlow Bold" pitchFamily="34" charset="-122"/>
                <a:cs typeface="Barlow Bold" pitchFamily="34" charset="-120"/>
              </a:rPr>
              <a:t>Query Implementation</a:t>
            </a:r>
            <a:endParaRPr lang="en-US" sz="2400" dirty="0"/>
          </a:p>
        </p:txBody>
      </p:sp>
      <p:sp>
        <p:nvSpPr>
          <p:cNvPr id="25" name="Text 23"/>
          <p:cNvSpPr/>
          <p:nvPr/>
        </p:nvSpPr>
        <p:spPr>
          <a:xfrm>
            <a:off x="4558818" y="6879014"/>
            <a:ext cx="3102412" cy="395049"/>
          </a:xfrm>
          <a:prstGeom prst="rect">
            <a:avLst/>
          </a:prstGeom>
          <a:noFill/>
          <a:ln/>
        </p:spPr>
        <p:txBody>
          <a:bodyPr wrap="square" lIns="0" tIns="0" rIns="0" bIns="0" rtlCol="0" anchor="t"/>
          <a:lstStyle/>
          <a:p>
            <a:pPr marL="0" indent="0" algn="ctr">
              <a:buNone/>
            </a:pPr>
            <a:r>
              <a:rPr lang="en-US" dirty="0">
                <a:solidFill>
                  <a:srgbClr val="272525"/>
                </a:solidFill>
                <a:latin typeface="Montserrat" pitchFamily="34" charset="0"/>
                <a:ea typeface="Montserrat" pitchFamily="34" charset="-122"/>
                <a:cs typeface="Montserrat" pitchFamily="34" charset="-120"/>
              </a:rPr>
              <a:t>Developing similarity search and filtering logic for AI applications.</a:t>
            </a:r>
            <a:endParaRPr lang="en-US" dirty="0"/>
          </a:p>
        </p:txBody>
      </p:sp>
      <p:pic>
        <p:nvPicPr>
          <p:cNvPr id="26" name="Image 0" descr="preencoded.png"/>
          <p:cNvPicPr>
            <a:picLocks noChangeAspect="1"/>
          </p:cNvPicPr>
          <p:nvPr/>
        </p:nvPicPr>
        <p:blipFill>
          <a:blip r:embed="rId3"/>
          <a:stretch>
            <a:fillRect/>
          </a:stretch>
        </p:blipFill>
        <p:spPr>
          <a:xfrm>
            <a:off x="8461527" y="3976225"/>
            <a:ext cx="6168874" cy="422080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261</TotalTime>
  <Words>2880</Words>
  <Application>Microsoft Macintosh PowerPoint</Application>
  <PresentationFormat>Custom</PresentationFormat>
  <Paragraphs>197</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Barlow Bold</vt:lpstr>
      <vt:lpstr>Montserrat Bold</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Tri Basuki Kurniawan</cp:lastModifiedBy>
  <cp:revision>19</cp:revision>
  <dcterms:created xsi:type="dcterms:W3CDTF">2024-10-25T23:38:13Z</dcterms:created>
  <dcterms:modified xsi:type="dcterms:W3CDTF">2024-10-26T04:00:56Z</dcterms:modified>
</cp:coreProperties>
</file>